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可画风暴黑-简" charset="1" panose="020B0500000000000000"/>
      <p:regular r:id="rId21"/>
    </p:embeddedFont>
    <p:embeddedFont>
      <p:font typeface="字由点字美玲体" charset="1" panose="00020600040101000101"/>
      <p:regular r:id="rId22"/>
    </p:embeddedFont>
    <p:embeddedFont>
      <p:font typeface="可画标题黑-简" charset="1" panose="020B0500000000000000"/>
      <p:regular r:id="rId23"/>
    </p:embeddedFont>
    <p:embeddedFont>
      <p:font typeface="思源黑体 1" charset="1" panose="020B0500000000000000"/>
      <p:regular r:id="rId24"/>
    </p:embeddedFont>
    <p:embeddedFont>
      <p:font typeface="思源黑体 1 Bold" charset="1" panose="020B0800000000000000"/>
      <p:regular r:id="rId25"/>
    </p:embeddedFont>
    <p:embeddedFont>
      <p:font typeface="思源黑体 2 Bold" charset="1" panose="020B0800000000000000"/>
      <p:regular r:id="rId26"/>
    </p:embeddedFont>
    <p:embeddedFont>
      <p:font typeface="思源黑体 2" charset="1" panose="020B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2.jpeg" Type="http://schemas.openxmlformats.org/officeDocument/2006/relationships/image"/><Relationship Id="rId5" Target="../media/VAGj322Aaa0.mp4" Type="http://schemas.openxmlformats.org/officeDocument/2006/relationships/video"/><Relationship Id="rId6" Target="../media/VAGj322Aaa0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3.jpe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1.jpeg" Type="http://schemas.openxmlformats.org/officeDocument/2006/relationships/image"/><Relationship Id="rId5" Target="../media/VAGj3-q3dgo.mp4" Type="http://schemas.openxmlformats.org/officeDocument/2006/relationships/video"/><Relationship Id="rId6" Target="../media/VAGj3-q3dgo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4059" y="7748843"/>
            <a:ext cx="3596519" cy="844186"/>
            <a:chOff x="0" y="0"/>
            <a:chExt cx="994558" cy="233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4558" cy="233446"/>
            </a:xfrm>
            <a:custGeom>
              <a:avLst/>
              <a:gdLst/>
              <a:ahLst/>
              <a:cxnLst/>
              <a:rect r="r" b="b" t="t" l="l"/>
              <a:pathLst>
                <a:path h="233446" w="994558">
                  <a:moveTo>
                    <a:pt x="109783" y="0"/>
                  </a:moveTo>
                  <a:lnTo>
                    <a:pt x="884775" y="0"/>
                  </a:lnTo>
                  <a:cubicBezTo>
                    <a:pt x="913891" y="0"/>
                    <a:pt x="941815" y="11566"/>
                    <a:pt x="962403" y="32155"/>
                  </a:cubicBezTo>
                  <a:cubicBezTo>
                    <a:pt x="982992" y="52743"/>
                    <a:pt x="994558" y="80667"/>
                    <a:pt x="994558" y="109783"/>
                  </a:cubicBezTo>
                  <a:lnTo>
                    <a:pt x="994558" y="123662"/>
                  </a:lnTo>
                  <a:cubicBezTo>
                    <a:pt x="994558" y="152779"/>
                    <a:pt x="982992" y="180703"/>
                    <a:pt x="962403" y="201291"/>
                  </a:cubicBezTo>
                  <a:cubicBezTo>
                    <a:pt x="941815" y="221879"/>
                    <a:pt x="913891" y="233446"/>
                    <a:pt x="884775" y="233446"/>
                  </a:cubicBezTo>
                  <a:lnTo>
                    <a:pt x="109783" y="233446"/>
                  </a:lnTo>
                  <a:cubicBezTo>
                    <a:pt x="80667" y="233446"/>
                    <a:pt x="52743" y="221879"/>
                    <a:pt x="32155" y="201291"/>
                  </a:cubicBezTo>
                  <a:cubicBezTo>
                    <a:pt x="11566" y="180703"/>
                    <a:pt x="0" y="152779"/>
                    <a:pt x="0" y="123662"/>
                  </a:cubicBezTo>
                  <a:lnTo>
                    <a:pt x="0" y="109783"/>
                  </a:lnTo>
                  <a:cubicBezTo>
                    <a:pt x="0" y="80667"/>
                    <a:pt x="11566" y="52743"/>
                    <a:pt x="32155" y="32155"/>
                  </a:cubicBezTo>
                  <a:cubicBezTo>
                    <a:pt x="52743" y="11566"/>
                    <a:pt x="80667" y="0"/>
                    <a:pt x="1097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880FF">
                    <a:alpha val="100000"/>
                  </a:srgbClr>
                </a:gs>
                <a:gs pos="100000">
                  <a:srgbClr val="4493FF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4558" cy="271546"/>
            </a:xfrm>
            <a:prstGeom prst="rect">
              <a:avLst/>
            </a:prstGeom>
          </p:spPr>
          <p:txBody>
            <a:bodyPr anchor="ctr" rtlCol="false" tIns="48383" lIns="48383" bIns="48383" rIns="4838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596443" y="1324510"/>
            <a:ext cx="8002779" cy="7933790"/>
          </a:xfrm>
          <a:custGeom>
            <a:avLst/>
            <a:gdLst/>
            <a:ahLst/>
            <a:cxnLst/>
            <a:rect r="r" b="b" t="t" l="l"/>
            <a:pathLst>
              <a:path h="7933790" w="8002779">
                <a:moveTo>
                  <a:pt x="0" y="0"/>
                </a:moveTo>
                <a:lnTo>
                  <a:pt x="8002779" y="0"/>
                </a:lnTo>
                <a:lnTo>
                  <a:pt x="8002779" y="7933790"/>
                </a:lnTo>
                <a:lnTo>
                  <a:pt x="0" y="7933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44059" y="2564268"/>
            <a:ext cx="141783" cy="4342492"/>
            <a:chOff x="0" y="0"/>
            <a:chExt cx="37342" cy="11437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42" cy="1143702"/>
            </a:xfrm>
            <a:custGeom>
              <a:avLst/>
              <a:gdLst/>
              <a:ahLst/>
              <a:cxnLst/>
              <a:rect r="r" b="b" t="t" l="l"/>
              <a:pathLst>
                <a:path h="1143702" w="37342">
                  <a:moveTo>
                    <a:pt x="18671" y="0"/>
                  </a:moveTo>
                  <a:lnTo>
                    <a:pt x="18671" y="0"/>
                  </a:lnTo>
                  <a:cubicBezTo>
                    <a:pt x="28983" y="0"/>
                    <a:pt x="37342" y="8359"/>
                    <a:pt x="37342" y="18671"/>
                  </a:cubicBezTo>
                  <a:lnTo>
                    <a:pt x="37342" y="1125031"/>
                  </a:lnTo>
                  <a:cubicBezTo>
                    <a:pt x="37342" y="1135342"/>
                    <a:pt x="28983" y="1143702"/>
                    <a:pt x="18671" y="1143702"/>
                  </a:cubicBezTo>
                  <a:lnTo>
                    <a:pt x="18671" y="1143702"/>
                  </a:lnTo>
                  <a:cubicBezTo>
                    <a:pt x="8359" y="1143702"/>
                    <a:pt x="0" y="1135342"/>
                    <a:pt x="0" y="1125031"/>
                  </a:cubicBezTo>
                  <a:lnTo>
                    <a:pt x="0" y="18671"/>
                  </a:lnTo>
                  <a:cubicBezTo>
                    <a:pt x="0" y="8359"/>
                    <a:pt x="8359" y="0"/>
                    <a:pt x="1867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342" cy="1191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93146" y="7885792"/>
            <a:ext cx="3098345" cy="51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sz="3047" spc="252">
                <a:solidFill>
                  <a:srgbClr val="FFFF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汇报人：牛嘉桢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4282" y="2694641"/>
            <a:ext cx="7761389" cy="2202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19"/>
              </a:lnSpc>
              <a:spcBef>
                <a:spcPct val="0"/>
              </a:spcBef>
            </a:pPr>
            <a:r>
              <a:rPr lang="en-US" sz="6299" spc="428">
                <a:solidFill>
                  <a:srgbClr val="3D73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基于Web的中国徒步旅游网站的设计与实现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4282" y="5240600"/>
            <a:ext cx="8603229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340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中期答辩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159657" y="7706664"/>
            <a:ext cx="2374380" cy="886364"/>
            <a:chOff x="0" y="0"/>
            <a:chExt cx="3165840" cy="1181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184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184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92636" y="-271853"/>
            <a:ext cx="167978" cy="1704849"/>
            <a:chOff x="0" y="0"/>
            <a:chExt cx="44241" cy="449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41" cy="449014"/>
            </a:xfrm>
            <a:custGeom>
              <a:avLst/>
              <a:gdLst/>
              <a:ahLst/>
              <a:cxnLst/>
              <a:rect r="r" b="b" t="t" l="l"/>
              <a:pathLst>
                <a:path h="449014" w="44241">
                  <a:moveTo>
                    <a:pt x="22121" y="0"/>
                  </a:moveTo>
                  <a:lnTo>
                    <a:pt x="22121" y="0"/>
                  </a:lnTo>
                  <a:cubicBezTo>
                    <a:pt x="34337" y="0"/>
                    <a:pt x="44241" y="9904"/>
                    <a:pt x="44241" y="22121"/>
                  </a:cubicBezTo>
                  <a:lnTo>
                    <a:pt x="44241" y="426893"/>
                  </a:lnTo>
                  <a:cubicBezTo>
                    <a:pt x="44241" y="432760"/>
                    <a:pt x="41911" y="438386"/>
                    <a:pt x="37762" y="442535"/>
                  </a:cubicBezTo>
                  <a:cubicBezTo>
                    <a:pt x="33614" y="446683"/>
                    <a:pt x="27987" y="449014"/>
                    <a:pt x="22121" y="449014"/>
                  </a:cubicBezTo>
                  <a:lnTo>
                    <a:pt x="22121" y="449014"/>
                  </a:lnTo>
                  <a:cubicBezTo>
                    <a:pt x="16254" y="449014"/>
                    <a:pt x="10627" y="446683"/>
                    <a:pt x="6479" y="442535"/>
                  </a:cubicBezTo>
                  <a:cubicBezTo>
                    <a:pt x="2331" y="438386"/>
                    <a:pt x="0" y="432760"/>
                    <a:pt x="0" y="426893"/>
                  </a:cubicBezTo>
                  <a:lnTo>
                    <a:pt x="0" y="22121"/>
                  </a:lnTo>
                  <a:cubicBezTo>
                    <a:pt x="0" y="16254"/>
                    <a:pt x="2331" y="10627"/>
                    <a:pt x="6479" y="6479"/>
                  </a:cubicBezTo>
                  <a:cubicBezTo>
                    <a:pt x="10627" y="2331"/>
                    <a:pt x="16254" y="0"/>
                    <a:pt x="2212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241" cy="496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69746" y="546632"/>
            <a:ext cx="2374380" cy="886364"/>
            <a:chOff x="0" y="0"/>
            <a:chExt cx="3165840" cy="118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55702" y="400490"/>
            <a:ext cx="12776319" cy="112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 spc="441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研究结果—天气状态实时查询</a:t>
            </a:r>
          </a:p>
        </p:txBody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782442"/>
            <a:ext cx="16230600" cy="787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28778"/>
            <a:ext cx="16230600" cy="5704023"/>
            <a:chOff x="0" y="0"/>
            <a:chExt cx="4274726" cy="1502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502294"/>
            </a:xfrm>
            <a:custGeom>
              <a:avLst/>
              <a:gdLst/>
              <a:ahLst/>
              <a:cxnLst/>
              <a:rect r="r" b="b" t="t" l="l"/>
              <a:pathLst>
                <a:path h="1502294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77967"/>
                  </a:lnTo>
                  <a:cubicBezTo>
                    <a:pt x="4274726" y="1484419"/>
                    <a:pt x="4272163" y="1490607"/>
                    <a:pt x="4267601" y="1495169"/>
                  </a:cubicBezTo>
                  <a:cubicBezTo>
                    <a:pt x="4263039" y="1499731"/>
                    <a:pt x="4256851" y="1502294"/>
                    <a:pt x="4250399" y="1502294"/>
                  </a:cubicBezTo>
                  <a:lnTo>
                    <a:pt x="24327" y="1502294"/>
                  </a:lnTo>
                  <a:cubicBezTo>
                    <a:pt x="10891" y="1502294"/>
                    <a:pt x="0" y="1491403"/>
                    <a:pt x="0" y="147796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274726" cy="1492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7342328" y="-3360678"/>
            <a:ext cx="162865" cy="12790121"/>
            <a:chOff x="0" y="0"/>
            <a:chExt cx="42895" cy="33685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95" cy="3368591"/>
            </a:xfrm>
            <a:custGeom>
              <a:avLst/>
              <a:gdLst/>
              <a:ahLst/>
              <a:cxnLst/>
              <a:rect r="r" b="b" t="t" l="l"/>
              <a:pathLst>
                <a:path h="3368591" w="42895">
                  <a:moveTo>
                    <a:pt x="21447" y="0"/>
                  </a:moveTo>
                  <a:lnTo>
                    <a:pt x="21447" y="0"/>
                  </a:lnTo>
                  <a:cubicBezTo>
                    <a:pt x="33292" y="0"/>
                    <a:pt x="42895" y="9602"/>
                    <a:pt x="42895" y="21447"/>
                  </a:cubicBezTo>
                  <a:lnTo>
                    <a:pt x="42895" y="3347144"/>
                  </a:lnTo>
                  <a:cubicBezTo>
                    <a:pt x="42895" y="3352832"/>
                    <a:pt x="40635" y="3358287"/>
                    <a:pt x="36613" y="3362309"/>
                  </a:cubicBezTo>
                  <a:cubicBezTo>
                    <a:pt x="32591" y="3366332"/>
                    <a:pt x="27135" y="3368591"/>
                    <a:pt x="21447" y="3368591"/>
                  </a:cubicBezTo>
                  <a:lnTo>
                    <a:pt x="21447" y="3368591"/>
                  </a:lnTo>
                  <a:cubicBezTo>
                    <a:pt x="15759" y="3368591"/>
                    <a:pt x="10304" y="3366332"/>
                    <a:pt x="6282" y="3362309"/>
                  </a:cubicBezTo>
                  <a:cubicBezTo>
                    <a:pt x="2260" y="3358287"/>
                    <a:pt x="0" y="3352832"/>
                    <a:pt x="0" y="3347144"/>
                  </a:cubicBezTo>
                  <a:lnTo>
                    <a:pt x="0" y="21447"/>
                  </a:lnTo>
                  <a:cubicBezTo>
                    <a:pt x="0" y="15759"/>
                    <a:pt x="2260" y="10304"/>
                    <a:pt x="6282" y="6282"/>
                  </a:cubicBezTo>
                  <a:cubicBezTo>
                    <a:pt x="10304" y="2260"/>
                    <a:pt x="15759" y="0"/>
                    <a:pt x="214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2895" cy="335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2109" y="2112864"/>
            <a:ext cx="10513423" cy="6965143"/>
          </a:xfrm>
          <a:custGeom>
            <a:avLst/>
            <a:gdLst/>
            <a:ahLst/>
            <a:cxnLst/>
            <a:rect r="r" b="b" t="t" l="l"/>
            <a:pathLst>
              <a:path h="6965143" w="10513423">
                <a:moveTo>
                  <a:pt x="0" y="0"/>
                </a:moveTo>
                <a:lnTo>
                  <a:pt x="10513423" y="0"/>
                </a:lnTo>
                <a:lnTo>
                  <a:pt x="10513423" y="6965143"/>
                </a:lnTo>
                <a:lnTo>
                  <a:pt x="0" y="696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89314" y="1593175"/>
            <a:ext cx="2921143" cy="2671206"/>
            <a:chOff x="0" y="0"/>
            <a:chExt cx="3894858" cy="356160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66625" y="0"/>
              <a:ext cx="3561609" cy="356160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5B9CFF">
                      <a:alpha val="100000"/>
                    </a:srgbClr>
                  </a:gs>
                  <a:gs pos="50000">
                    <a:srgbClr val="3C6EFF">
                      <a:alpha val="100000"/>
                    </a:srgbClr>
                  </a:gs>
                  <a:gs pos="100000">
                    <a:srgbClr val="3567FF">
                      <a:alpha val="100000"/>
                    </a:srgbClr>
                  </a:gs>
                </a:gsLst>
                <a:lin ang="54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4724" lIns="54724" bIns="54724" rIns="54724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761140"/>
              <a:ext cx="3894858" cy="2131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18"/>
                </a:lnSpc>
              </a:pPr>
              <a:r>
                <a:rPr lang="en-US" sz="10925">
                  <a:solidFill>
                    <a:srgbClr val="FFFFFF"/>
                  </a:solidFill>
                  <a:latin typeface="可画风暴黑-简"/>
                  <a:ea typeface="可画风暴黑-简"/>
                  <a:cs typeface="可画风暴黑-简"/>
                  <a:sym typeface="可画风暴黑-简"/>
                </a:rPr>
                <a:t>03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95851" y="4627515"/>
            <a:ext cx="6566258" cy="136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9099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存在问题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5851" y="6529352"/>
            <a:ext cx="5164104" cy="27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</a:pPr>
            <a:r>
              <a:rPr lang="en-US" sz="1974">
                <a:solidFill>
                  <a:srgbClr val="0D104D">
                    <a:alpha val="38824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EXISTING PROBLEMS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995851" y="8445758"/>
            <a:ext cx="374087" cy="37408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4724" lIns="54724" bIns="54724" rIns="54724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E7F4FF">
                <a:alpha val="100000"/>
              </a:srgbClr>
            </a:gs>
            <a:gs pos="100000">
              <a:srgbClr val="D2E8FD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92636" y="-271853"/>
            <a:ext cx="167978" cy="1704849"/>
            <a:chOff x="0" y="0"/>
            <a:chExt cx="44241" cy="449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41" cy="449014"/>
            </a:xfrm>
            <a:custGeom>
              <a:avLst/>
              <a:gdLst/>
              <a:ahLst/>
              <a:cxnLst/>
              <a:rect r="r" b="b" t="t" l="l"/>
              <a:pathLst>
                <a:path h="449014" w="44241">
                  <a:moveTo>
                    <a:pt x="22121" y="0"/>
                  </a:moveTo>
                  <a:lnTo>
                    <a:pt x="22121" y="0"/>
                  </a:lnTo>
                  <a:cubicBezTo>
                    <a:pt x="34337" y="0"/>
                    <a:pt x="44241" y="9904"/>
                    <a:pt x="44241" y="22121"/>
                  </a:cubicBezTo>
                  <a:lnTo>
                    <a:pt x="44241" y="426893"/>
                  </a:lnTo>
                  <a:cubicBezTo>
                    <a:pt x="44241" y="432760"/>
                    <a:pt x="41911" y="438386"/>
                    <a:pt x="37762" y="442535"/>
                  </a:cubicBezTo>
                  <a:cubicBezTo>
                    <a:pt x="33614" y="446683"/>
                    <a:pt x="27987" y="449014"/>
                    <a:pt x="22121" y="449014"/>
                  </a:cubicBezTo>
                  <a:lnTo>
                    <a:pt x="22121" y="449014"/>
                  </a:lnTo>
                  <a:cubicBezTo>
                    <a:pt x="16254" y="449014"/>
                    <a:pt x="10627" y="446683"/>
                    <a:pt x="6479" y="442535"/>
                  </a:cubicBezTo>
                  <a:cubicBezTo>
                    <a:pt x="2331" y="438386"/>
                    <a:pt x="0" y="432760"/>
                    <a:pt x="0" y="426893"/>
                  </a:cubicBezTo>
                  <a:lnTo>
                    <a:pt x="0" y="22121"/>
                  </a:lnTo>
                  <a:cubicBezTo>
                    <a:pt x="0" y="16254"/>
                    <a:pt x="2331" y="10627"/>
                    <a:pt x="6479" y="6479"/>
                  </a:cubicBezTo>
                  <a:cubicBezTo>
                    <a:pt x="10627" y="2331"/>
                    <a:pt x="16254" y="0"/>
                    <a:pt x="2212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241" cy="496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69746" y="546632"/>
            <a:ext cx="2374380" cy="886364"/>
            <a:chOff x="0" y="0"/>
            <a:chExt cx="3165840" cy="118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377645" y="1523560"/>
            <a:ext cx="6338322" cy="3151452"/>
            <a:chOff x="0" y="0"/>
            <a:chExt cx="1669352" cy="83001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9352" cy="830012"/>
            </a:xfrm>
            <a:custGeom>
              <a:avLst/>
              <a:gdLst/>
              <a:ahLst/>
              <a:cxnLst/>
              <a:rect r="r" b="b" t="t" l="l"/>
              <a:pathLst>
                <a:path h="830012" w="1669352">
                  <a:moveTo>
                    <a:pt x="62294" y="0"/>
                  </a:moveTo>
                  <a:lnTo>
                    <a:pt x="1607058" y="0"/>
                  </a:lnTo>
                  <a:cubicBezTo>
                    <a:pt x="1641462" y="0"/>
                    <a:pt x="1669352" y="27890"/>
                    <a:pt x="1669352" y="62294"/>
                  </a:cubicBezTo>
                  <a:lnTo>
                    <a:pt x="1669352" y="767718"/>
                  </a:lnTo>
                  <a:cubicBezTo>
                    <a:pt x="1669352" y="784240"/>
                    <a:pt x="1662789" y="800084"/>
                    <a:pt x="1651107" y="811767"/>
                  </a:cubicBezTo>
                  <a:cubicBezTo>
                    <a:pt x="1639424" y="823449"/>
                    <a:pt x="1623580" y="830012"/>
                    <a:pt x="1607058" y="830012"/>
                  </a:cubicBezTo>
                  <a:lnTo>
                    <a:pt x="62294" y="830012"/>
                  </a:lnTo>
                  <a:cubicBezTo>
                    <a:pt x="45772" y="830012"/>
                    <a:pt x="29928" y="823449"/>
                    <a:pt x="18245" y="811767"/>
                  </a:cubicBezTo>
                  <a:cubicBezTo>
                    <a:pt x="6563" y="800084"/>
                    <a:pt x="0" y="784240"/>
                    <a:pt x="0" y="767718"/>
                  </a:cubicBezTo>
                  <a:lnTo>
                    <a:pt x="0" y="62294"/>
                  </a:lnTo>
                  <a:cubicBezTo>
                    <a:pt x="0" y="45772"/>
                    <a:pt x="6563" y="29928"/>
                    <a:pt x="18245" y="18245"/>
                  </a:cubicBezTo>
                  <a:cubicBezTo>
                    <a:pt x="29928" y="6563"/>
                    <a:pt x="45772" y="0"/>
                    <a:pt x="62294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1669352" cy="820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18614" y="7095795"/>
            <a:ext cx="6338322" cy="2291732"/>
            <a:chOff x="0" y="0"/>
            <a:chExt cx="1669352" cy="6035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69352" cy="603584"/>
            </a:xfrm>
            <a:custGeom>
              <a:avLst/>
              <a:gdLst/>
              <a:ahLst/>
              <a:cxnLst/>
              <a:rect r="r" b="b" t="t" l="l"/>
              <a:pathLst>
                <a:path h="603584" w="1669352">
                  <a:moveTo>
                    <a:pt x="62294" y="0"/>
                  </a:moveTo>
                  <a:lnTo>
                    <a:pt x="1607058" y="0"/>
                  </a:lnTo>
                  <a:cubicBezTo>
                    <a:pt x="1641462" y="0"/>
                    <a:pt x="1669352" y="27890"/>
                    <a:pt x="1669352" y="62294"/>
                  </a:cubicBezTo>
                  <a:lnTo>
                    <a:pt x="1669352" y="541290"/>
                  </a:lnTo>
                  <a:cubicBezTo>
                    <a:pt x="1669352" y="575694"/>
                    <a:pt x="1641462" y="603584"/>
                    <a:pt x="1607058" y="603584"/>
                  </a:cubicBezTo>
                  <a:lnTo>
                    <a:pt x="62294" y="603584"/>
                  </a:lnTo>
                  <a:cubicBezTo>
                    <a:pt x="45772" y="603584"/>
                    <a:pt x="29928" y="597021"/>
                    <a:pt x="18245" y="585338"/>
                  </a:cubicBezTo>
                  <a:cubicBezTo>
                    <a:pt x="6563" y="573656"/>
                    <a:pt x="0" y="557811"/>
                    <a:pt x="0" y="541290"/>
                  </a:cubicBezTo>
                  <a:lnTo>
                    <a:pt x="0" y="62294"/>
                  </a:lnTo>
                  <a:cubicBezTo>
                    <a:pt x="0" y="45772"/>
                    <a:pt x="6563" y="29928"/>
                    <a:pt x="18245" y="18245"/>
                  </a:cubicBezTo>
                  <a:cubicBezTo>
                    <a:pt x="29928" y="6563"/>
                    <a:pt x="45772" y="0"/>
                    <a:pt x="62294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669352" cy="5940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13205" y="2305574"/>
            <a:ext cx="6667607" cy="66676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6000"/>
                  </a:srgbClr>
                </a:gs>
                <a:gs pos="50000">
                  <a:srgbClr val="3C6EFF">
                    <a:alpha val="6000"/>
                  </a:srgbClr>
                </a:gs>
                <a:gs pos="100000">
                  <a:srgbClr val="3567FF">
                    <a:alpha val="6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5534" lIns="45534" bIns="45534" rIns="45534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492854" y="2785223"/>
            <a:ext cx="5708310" cy="57083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1000"/>
                  </a:srgbClr>
                </a:gs>
                <a:gs pos="50000">
                  <a:srgbClr val="3C6EFF">
                    <a:alpha val="11000"/>
                  </a:srgbClr>
                </a:gs>
                <a:gs pos="100000">
                  <a:srgbClr val="3567FF">
                    <a:alpha val="11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5534" lIns="45534" bIns="45534" rIns="45534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34261" y="3126630"/>
            <a:ext cx="5025496" cy="502549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45534" lIns="45534" bIns="45534" rIns="45534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727183" y="1986495"/>
            <a:ext cx="1300925" cy="130092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727183" y="7617235"/>
            <a:ext cx="1300925" cy="130092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-325116" y="4467475"/>
            <a:ext cx="6338322" cy="3094739"/>
            <a:chOff x="0" y="0"/>
            <a:chExt cx="1669352" cy="8150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69352" cy="815075"/>
            </a:xfrm>
            <a:custGeom>
              <a:avLst/>
              <a:gdLst/>
              <a:ahLst/>
              <a:cxnLst/>
              <a:rect r="r" b="b" t="t" l="l"/>
              <a:pathLst>
                <a:path h="815075" w="1669352">
                  <a:moveTo>
                    <a:pt x="62294" y="0"/>
                  </a:moveTo>
                  <a:lnTo>
                    <a:pt x="1607058" y="0"/>
                  </a:lnTo>
                  <a:cubicBezTo>
                    <a:pt x="1641462" y="0"/>
                    <a:pt x="1669352" y="27890"/>
                    <a:pt x="1669352" y="62294"/>
                  </a:cubicBezTo>
                  <a:lnTo>
                    <a:pt x="1669352" y="752782"/>
                  </a:lnTo>
                  <a:cubicBezTo>
                    <a:pt x="1669352" y="787185"/>
                    <a:pt x="1641462" y="815075"/>
                    <a:pt x="1607058" y="815075"/>
                  </a:cubicBezTo>
                  <a:lnTo>
                    <a:pt x="62294" y="815075"/>
                  </a:lnTo>
                  <a:cubicBezTo>
                    <a:pt x="45772" y="815075"/>
                    <a:pt x="29928" y="808512"/>
                    <a:pt x="18245" y="796830"/>
                  </a:cubicBezTo>
                  <a:cubicBezTo>
                    <a:pt x="6563" y="785148"/>
                    <a:pt x="0" y="769303"/>
                    <a:pt x="0" y="752782"/>
                  </a:cubicBezTo>
                  <a:lnTo>
                    <a:pt x="0" y="62294"/>
                  </a:lnTo>
                  <a:cubicBezTo>
                    <a:pt x="0" y="45772"/>
                    <a:pt x="6563" y="29928"/>
                    <a:pt x="18245" y="18245"/>
                  </a:cubicBezTo>
                  <a:cubicBezTo>
                    <a:pt x="29928" y="6563"/>
                    <a:pt x="45772" y="0"/>
                    <a:pt x="62294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9525"/>
              <a:ext cx="1669352" cy="80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362743" y="4988915"/>
            <a:ext cx="1300925" cy="1300925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057462" y="3349831"/>
            <a:ext cx="4579094" cy="457909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4976" t="0" r="-24976" b="0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37" id="37"/>
          <p:cNvSpPr/>
          <p:nvPr/>
        </p:nvSpPr>
        <p:spPr>
          <a:xfrm flipH="false" flipV="false" rot="0">
            <a:off x="5654888" y="5281060"/>
            <a:ext cx="716634" cy="716634"/>
          </a:xfrm>
          <a:custGeom>
            <a:avLst/>
            <a:gdLst/>
            <a:ahLst/>
            <a:cxnLst/>
            <a:rect r="r" b="b" t="t" l="l"/>
            <a:pathLst>
              <a:path h="716634" w="716634">
                <a:moveTo>
                  <a:pt x="0" y="0"/>
                </a:moveTo>
                <a:lnTo>
                  <a:pt x="716635" y="0"/>
                </a:lnTo>
                <a:lnTo>
                  <a:pt x="716635" y="716635"/>
                </a:lnTo>
                <a:lnTo>
                  <a:pt x="0" y="716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974294" y="7812168"/>
            <a:ext cx="806702" cy="911060"/>
          </a:xfrm>
          <a:custGeom>
            <a:avLst/>
            <a:gdLst/>
            <a:ahLst/>
            <a:cxnLst/>
            <a:rect r="r" b="b" t="t" l="l"/>
            <a:pathLst>
              <a:path h="911060" w="806702">
                <a:moveTo>
                  <a:pt x="0" y="0"/>
                </a:moveTo>
                <a:lnTo>
                  <a:pt x="806702" y="0"/>
                </a:lnTo>
                <a:lnTo>
                  <a:pt x="806702" y="911060"/>
                </a:lnTo>
                <a:lnTo>
                  <a:pt x="0" y="9110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1002670" y="2306297"/>
            <a:ext cx="749951" cy="661321"/>
          </a:xfrm>
          <a:custGeom>
            <a:avLst/>
            <a:gdLst/>
            <a:ahLst/>
            <a:cxnLst/>
            <a:rect r="r" b="b" t="t" l="l"/>
            <a:pathLst>
              <a:path h="661321" w="749951">
                <a:moveTo>
                  <a:pt x="0" y="0"/>
                </a:moveTo>
                <a:lnTo>
                  <a:pt x="749951" y="0"/>
                </a:lnTo>
                <a:lnTo>
                  <a:pt x="749951" y="661321"/>
                </a:lnTo>
                <a:lnTo>
                  <a:pt x="0" y="661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855702" y="400490"/>
            <a:ext cx="12776319" cy="112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 spc="441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存在问题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515317" y="1788599"/>
            <a:ext cx="4794939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模块不完善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515317" y="2515671"/>
            <a:ext cx="4946992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2399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如下模块暂未开发：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徒步地点收藏评分模块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酒店预定、生态保护模块</a:t>
            </a:r>
          </a:p>
          <a:p>
            <a:pPr algn="l" marL="518158" indent="-259079" lvl="1">
              <a:lnSpc>
                <a:spcPts val="3839"/>
              </a:lnSpc>
              <a:buFont typeface="Arial"/>
              <a:buChar char="•"/>
            </a:pPr>
            <a:r>
              <a:rPr lang="en-US" sz="2399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暂未区分用户/管理员模块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515317" y="7419339"/>
            <a:ext cx="4794939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360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缺少持续交付/持续集成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2515317" y="8165461"/>
            <a:ext cx="4946992" cy="80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1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暂未开始利用CI/CD进行代码的集成与发布，暂未部署到AWS云平台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03009" y="4791019"/>
            <a:ext cx="4794939" cy="68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60"/>
              </a:lnSpc>
            </a:pPr>
            <a:r>
              <a:rPr lang="en-US" sz="360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智能推荐系统不完善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83959" y="5518091"/>
            <a:ext cx="4946992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推荐系统准确性不足</a:t>
            </a:r>
          </a:p>
          <a:p>
            <a:pPr algn="just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Prompt提示词对于徒步旅游的匹配度不足</a:t>
            </a:r>
          </a:p>
          <a:p>
            <a:pPr algn="just" marL="518160" indent="-259080" lvl="1">
              <a:lnSpc>
                <a:spcPts val="384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暂不支持中文回复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52949"/>
            <a:ext cx="16230600" cy="5704023"/>
            <a:chOff x="0" y="0"/>
            <a:chExt cx="4274726" cy="1502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502294"/>
            </a:xfrm>
            <a:custGeom>
              <a:avLst/>
              <a:gdLst/>
              <a:ahLst/>
              <a:cxnLst/>
              <a:rect r="r" b="b" t="t" l="l"/>
              <a:pathLst>
                <a:path h="1502294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77967"/>
                  </a:lnTo>
                  <a:cubicBezTo>
                    <a:pt x="4274726" y="1484419"/>
                    <a:pt x="4272163" y="1490607"/>
                    <a:pt x="4267601" y="1495169"/>
                  </a:cubicBezTo>
                  <a:cubicBezTo>
                    <a:pt x="4263039" y="1499731"/>
                    <a:pt x="4256851" y="1502294"/>
                    <a:pt x="4250399" y="1502294"/>
                  </a:cubicBezTo>
                  <a:lnTo>
                    <a:pt x="24327" y="1502294"/>
                  </a:lnTo>
                  <a:cubicBezTo>
                    <a:pt x="10891" y="1502294"/>
                    <a:pt x="0" y="1491403"/>
                    <a:pt x="0" y="147796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274726" cy="1492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7342328" y="-3360678"/>
            <a:ext cx="162865" cy="12790121"/>
            <a:chOff x="0" y="0"/>
            <a:chExt cx="42895" cy="33685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95" cy="3368591"/>
            </a:xfrm>
            <a:custGeom>
              <a:avLst/>
              <a:gdLst/>
              <a:ahLst/>
              <a:cxnLst/>
              <a:rect r="r" b="b" t="t" l="l"/>
              <a:pathLst>
                <a:path h="3368591" w="42895">
                  <a:moveTo>
                    <a:pt x="21447" y="0"/>
                  </a:moveTo>
                  <a:lnTo>
                    <a:pt x="21447" y="0"/>
                  </a:lnTo>
                  <a:cubicBezTo>
                    <a:pt x="33292" y="0"/>
                    <a:pt x="42895" y="9602"/>
                    <a:pt x="42895" y="21447"/>
                  </a:cubicBezTo>
                  <a:lnTo>
                    <a:pt x="42895" y="3347144"/>
                  </a:lnTo>
                  <a:cubicBezTo>
                    <a:pt x="42895" y="3352832"/>
                    <a:pt x="40635" y="3358287"/>
                    <a:pt x="36613" y="3362309"/>
                  </a:cubicBezTo>
                  <a:cubicBezTo>
                    <a:pt x="32591" y="3366332"/>
                    <a:pt x="27135" y="3368591"/>
                    <a:pt x="21447" y="3368591"/>
                  </a:cubicBezTo>
                  <a:lnTo>
                    <a:pt x="21447" y="3368591"/>
                  </a:lnTo>
                  <a:cubicBezTo>
                    <a:pt x="15759" y="3368591"/>
                    <a:pt x="10304" y="3366332"/>
                    <a:pt x="6282" y="3362309"/>
                  </a:cubicBezTo>
                  <a:cubicBezTo>
                    <a:pt x="2260" y="3358287"/>
                    <a:pt x="0" y="3352832"/>
                    <a:pt x="0" y="3347144"/>
                  </a:cubicBezTo>
                  <a:lnTo>
                    <a:pt x="0" y="21447"/>
                  </a:lnTo>
                  <a:cubicBezTo>
                    <a:pt x="0" y="15759"/>
                    <a:pt x="2260" y="10304"/>
                    <a:pt x="6282" y="6282"/>
                  </a:cubicBezTo>
                  <a:cubicBezTo>
                    <a:pt x="10304" y="2260"/>
                    <a:pt x="15759" y="0"/>
                    <a:pt x="214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2895" cy="335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2109" y="2112864"/>
            <a:ext cx="10513423" cy="6965143"/>
          </a:xfrm>
          <a:custGeom>
            <a:avLst/>
            <a:gdLst/>
            <a:ahLst/>
            <a:cxnLst/>
            <a:rect r="r" b="b" t="t" l="l"/>
            <a:pathLst>
              <a:path h="6965143" w="10513423">
                <a:moveTo>
                  <a:pt x="0" y="0"/>
                </a:moveTo>
                <a:lnTo>
                  <a:pt x="10513423" y="0"/>
                </a:lnTo>
                <a:lnTo>
                  <a:pt x="10513423" y="6965143"/>
                </a:lnTo>
                <a:lnTo>
                  <a:pt x="0" y="696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14282" y="1593175"/>
            <a:ext cx="2671206" cy="26712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95192" lIns="95192" bIns="95192" rIns="95192"/>
            <a:lstStyle/>
            <a:p>
              <a:pPr algn="ctr" marL="0" indent="0" lvl="0">
                <a:lnSpc>
                  <a:spcPts val="462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89314" y="2185461"/>
            <a:ext cx="2921143" cy="157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10925">
                <a:solidFill>
                  <a:srgbClr val="FFFF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5851" y="4627515"/>
            <a:ext cx="6566258" cy="136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9099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后续计划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5851" y="6529352"/>
            <a:ext cx="5164104" cy="27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</a:pPr>
            <a:r>
              <a:rPr lang="en-US" sz="1974">
                <a:solidFill>
                  <a:srgbClr val="0D104D">
                    <a:alpha val="38824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FUTURE PLANS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95851" y="8445758"/>
            <a:ext cx="374087" cy="37408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4724" lIns="54724" bIns="54724" rIns="54724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5702" y="400490"/>
            <a:ext cx="12776319" cy="112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 spc="441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后续计划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492636" y="-271853"/>
            <a:ext cx="167978" cy="1704849"/>
            <a:chOff x="0" y="0"/>
            <a:chExt cx="44241" cy="4490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241" cy="449014"/>
            </a:xfrm>
            <a:custGeom>
              <a:avLst/>
              <a:gdLst/>
              <a:ahLst/>
              <a:cxnLst/>
              <a:rect r="r" b="b" t="t" l="l"/>
              <a:pathLst>
                <a:path h="449014" w="44241">
                  <a:moveTo>
                    <a:pt x="22121" y="0"/>
                  </a:moveTo>
                  <a:lnTo>
                    <a:pt x="22121" y="0"/>
                  </a:lnTo>
                  <a:cubicBezTo>
                    <a:pt x="34337" y="0"/>
                    <a:pt x="44241" y="9904"/>
                    <a:pt x="44241" y="22121"/>
                  </a:cubicBezTo>
                  <a:lnTo>
                    <a:pt x="44241" y="426893"/>
                  </a:lnTo>
                  <a:cubicBezTo>
                    <a:pt x="44241" y="432760"/>
                    <a:pt x="41911" y="438386"/>
                    <a:pt x="37762" y="442535"/>
                  </a:cubicBezTo>
                  <a:cubicBezTo>
                    <a:pt x="33614" y="446683"/>
                    <a:pt x="27987" y="449014"/>
                    <a:pt x="22121" y="449014"/>
                  </a:cubicBezTo>
                  <a:lnTo>
                    <a:pt x="22121" y="449014"/>
                  </a:lnTo>
                  <a:cubicBezTo>
                    <a:pt x="16254" y="449014"/>
                    <a:pt x="10627" y="446683"/>
                    <a:pt x="6479" y="442535"/>
                  </a:cubicBezTo>
                  <a:cubicBezTo>
                    <a:pt x="2331" y="438386"/>
                    <a:pt x="0" y="432760"/>
                    <a:pt x="0" y="426893"/>
                  </a:cubicBezTo>
                  <a:lnTo>
                    <a:pt x="0" y="22121"/>
                  </a:lnTo>
                  <a:cubicBezTo>
                    <a:pt x="0" y="16254"/>
                    <a:pt x="2331" y="10627"/>
                    <a:pt x="6479" y="6479"/>
                  </a:cubicBezTo>
                  <a:cubicBezTo>
                    <a:pt x="10627" y="2331"/>
                    <a:pt x="16254" y="0"/>
                    <a:pt x="2212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4241" cy="496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769746" y="546632"/>
            <a:ext cx="2374380" cy="886364"/>
            <a:chOff x="0" y="0"/>
            <a:chExt cx="3165840" cy="1181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-1266893" y="9444678"/>
            <a:ext cx="24290653" cy="1179858"/>
            <a:chOff x="0" y="0"/>
            <a:chExt cx="6397538" cy="31074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97538" cy="310744"/>
            </a:xfrm>
            <a:custGeom>
              <a:avLst/>
              <a:gdLst/>
              <a:ahLst/>
              <a:cxnLst/>
              <a:rect r="r" b="b" t="t" l="l"/>
              <a:pathLst>
                <a:path h="310744" w="6397538">
                  <a:moveTo>
                    <a:pt x="16255" y="0"/>
                  </a:moveTo>
                  <a:lnTo>
                    <a:pt x="6381283" y="0"/>
                  </a:lnTo>
                  <a:cubicBezTo>
                    <a:pt x="6385594" y="0"/>
                    <a:pt x="6389729" y="1713"/>
                    <a:pt x="6392777" y="4761"/>
                  </a:cubicBezTo>
                  <a:cubicBezTo>
                    <a:pt x="6395825" y="7809"/>
                    <a:pt x="6397538" y="11944"/>
                    <a:pt x="6397538" y="16255"/>
                  </a:cubicBezTo>
                  <a:lnTo>
                    <a:pt x="6397538" y="294490"/>
                  </a:lnTo>
                  <a:cubicBezTo>
                    <a:pt x="6397538" y="298801"/>
                    <a:pt x="6395825" y="302935"/>
                    <a:pt x="6392777" y="305984"/>
                  </a:cubicBezTo>
                  <a:cubicBezTo>
                    <a:pt x="6389729" y="309032"/>
                    <a:pt x="6385594" y="310744"/>
                    <a:pt x="6381283" y="310744"/>
                  </a:cubicBezTo>
                  <a:lnTo>
                    <a:pt x="16255" y="310744"/>
                  </a:lnTo>
                  <a:cubicBezTo>
                    <a:pt x="11944" y="310744"/>
                    <a:pt x="7809" y="309032"/>
                    <a:pt x="4761" y="305984"/>
                  </a:cubicBezTo>
                  <a:cubicBezTo>
                    <a:pt x="1713" y="302935"/>
                    <a:pt x="0" y="298801"/>
                    <a:pt x="0" y="294490"/>
                  </a:cubicBezTo>
                  <a:lnTo>
                    <a:pt x="0" y="16255"/>
                  </a:lnTo>
                  <a:cubicBezTo>
                    <a:pt x="0" y="11944"/>
                    <a:pt x="1713" y="7809"/>
                    <a:pt x="4761" y="4761"/>
                  </a:cubicBezTo>
                  <a:cubicBezTo>
                    <a:pt x="7809" y="1713"/>
                    <a:pt x="11944" y="0"/>
                    <a:pt x="162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6397538" cy="3869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55702" y="1765466"/>
            <a:ext cx="5102931" cy="9186420"/>
            <a:chOff x="0" y="0"/>
            <a:chExt cx="1570225" cy="28267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70225" cy="2826757"/>
            </a:xfrm>
            <a:custGeom>
              <a:avLst/>
              <a:gdLst/>
              <a:ahLst/>
              <a:cxnLst/>
              <a:rect r="r" b="b" t="t" l="l"/>
              <a:pathLst>
                <a:path h="2826757" w="1570225">
                  <a:moveTo>
                    <a:pt x="77375" y="0"/>
                  </a:moveTo>
                  <a:lnTo>
                    <a:pt x="1492850" y="0"/>
                  </a:lnTo>
                  <a:cubicBezTo>
                    <a:pt x="1513371" y="0"/>
                    <a:pt x="1533052" y="8152"/>
                    <a:pt x="1547562" y="22663"/>
                  </a:cubicBezTo>
                  <a:cubicBezTo>
                    <a:pt x="1562073" y="37173"/>
                    <a:pt x="1570225" y="56854"/>
                    <a:pt x="1570225" y="77375"/>
                  </a:cubicBezTo>
                  <a:lnTo>
                    <a:pt x="1570225" y="2749382"/>
                  </a:lnTo>
                  <a:cubicBezTo>
                    <a:pt x="1570225" y="2769903"/>
                    <a:pt x="1562073" y="2789584"/>
                    <a:pt x="1547562" y="2804094"/>
                  </a:cubicBezTo>
                  <a:cubicBezTo>
                    <a:pt x="1533052" y="2818605"/>
                    <a:pt x="1513371" y="2826757"/>
                    <a:pt x="1492850" y="2826757"/>
                  </a:cubicBezTo>
                  <a:lnTo>
                    <a:pt x="77375" y="2826757"/>
                  </a:lnTo>
                  <a:cubicBezTo>
                    <a:pt x="56854" y="2826757"/>
                    <a:pt x="37173" y="2818605"/>
                    <a:pt x="22663" y="2804094"/>
                  </a:cubicBezTo>
                  <a:cubicBezTo>
                    <a:pt x="8152" y="2789584"/>
                    <a:pt x="0" y="2769903"/>
                    <a:pt x="0" y="2749382"/>
                  </a:cubicBezTo>
                  <a:lnTo>
                    <a:pt x="0" y="77375"/>
                  </a:lnTo>
                  <a:cubicBezTo>
                    <a:pt x="0" y="56854"/>
                    <a:pt x="8152" y="37173"/>
                    <a:pt x="22663" y="22663"/>
                  </a:cubicBezTo>
                  <a:cubicBezTo>
                    <a:pt x="37173" y="8152"/>
                    <a:pt x="56854" y="0"/>
                    <a:pt x="77375" y="0"/>
                  </a:cubicBez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1570225" cy="2817232"/>
            </a:xfrm>
            <a:prstGeom prst="rect">
              <a:avLst/>
            </a:prstGeom>
          </p:spPr>
          <p:txBody>
            <a:bodyPr anchor="ctr" rtlCol="false" tIns="43481" lIns="43481" bIns="43481" rIns="43481"/>
            <a:lstStyle/>
            <a:p>
              <a:pPr algn="ctr" marL="0" indent="0" lvl="0">
                <a:lnSpc>
                  <a:spcPts val="2723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1665" y="1584510"/>
            <a:ext cx="4566733" cy="4566733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58221" y="5968331"/>
            <a:ext cx="3893621" cy="83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32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技术栈学习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6074" y="6896323"/>
            <a:ext cx="427791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1、学习Prompt Engineering提示设计，深入了解RAG机制，提升推荐系统匹配度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2、学习Github Actions及AWS EC2+Docker，进行自动化测试、构建、部署</a:t>
            </a:r>
          </a:p>
        </p:txBody>
      </p:sp>
      <p:grpSp>
        <p:nvGrpSpPr>
          <p:cNvPr name="Group 18" id="18"/>
          <p:cNvGrpSpPr/>
          <p:nvPr/>
        </p:nvGrpSpPr>
        <p:grpSpPr>
          <a:xfrm rot="5400000">
            <a:off x="3324257" y="-716395"/>
            <a:ext cx="165821" cy="5102931"/>
            <a:chOff x="0" y="0"/>
            <a:chExt cx="43673" cy="13439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3673" cy="1343982"/>
            </a:xfrm>
            <a:custGeom>
              <a:avLst/>
              <a:gdLst/>
              <a:ahLst/>
              <a:cxnLst/>
              <a:rect r="r" b="b" t="t" l="l"/>
              <a:pathLst>
                <a:path h="1343982" w="43673">
                  <a:moveTo>
                    <a:pt x="21837" y="0"/>
                  </a:moveTo>
                  <a:lnTo>
                    <a:pt x="21837" y="0"/>
                  </a:lnTo>
                  <a:cubicBezTo>
                    <a:pt x="27628" y="0"/>
                    <a:pt x="33182" y="2301"/>
                    <a:pt x="37277" y="6396"/>
                  </a:cubicBezTo>
                  <a:cubicBezTo>
                    <a:pt x="41372" y="10491"/>
                    <a:pt x="43673" y="16045"/>
                    <a:pt x="43673" y="21837"/>
                  </a:cubicBezTo>
                  <a:lnTo>
                    <a:pt x="43673" y="1322145"/>
                  </a:lnTo>
                  <a:cubicBezTo>
                    <a:pt x="43673" y="1327937"/>
                    <a:pt x="41372" y="1333491"/>
                    <a:pt x="37277" y="1337586"/>
                  </a:cubicBezTo>
                  <a:cubicBezTo>
                    <a:pt x="33182" y="1341681"/>
                    <a:pt x="27628" y="1343982"/>
                    <a:pt x="21837" y="1343982"/>
                  </a:cubicBezTo>
                  <a:lnTo>
                    <a:pt x="21837" y="1343982"/>
                  </a:lnTo>
                  <a:cubicBezTo>
                    <a:pt x="16045" y="1343982"/>
                    <a:pt x="10491" y="1341681"/>
                    <a:pt x="6396" y="1337586"/>
                  </a:cubicBezTo>
                  <a:cubicBezTo>
                    <a:pt x="2301" y="1333491"/>
                    <a:pt x="0" y="1327937"/>
                    <a:pt x="0" y="1322145"/>
                  </a:cubicBezTo>
                  <a:lnTo>
                    <a:pt x="0" y="21837"/>
                  </a:lnTo>
                  <a:cubicBezTo>
                    <a:pt x="0" y="16045"/>
                    <a:pt x="2301" y="10491"/>
                    <a:pt x="6396" y="6396"/>
                  </a:cubicBezTo>
                  <a:cubicBezTo>
                    <a:pt x="10491" y="2301"/>
                    <a:pt x="16045" y="0"/>
                    <a:pt x="218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9525"/>
              <a:ext cx="43673" cy="1334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592535" y="1765466"/>
            <a:ext cx="5102931" cy="9186420"/>
            <a:chOff x="0" y="0"/>
            <a:chExt cx="1570225" cy="28267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70225" cy="2826757"/>
            </a:xfrm>
            <a:custGeom>
              <a:avLst/>
              <a:gdLst/>
              <a:ahLst/>
              <a:cxnLst/>
              <a:rect r="r" b="b" t="t" l="l"/>
              <a:pathLst>
                <a:path h="2826757" w="1570225">
                  <a:moveTo>
                    <a:pt x="77375" y="0"/>
                  </a:moveTo>
                  <a:lnTo>
                    <a:pt x="1492850" y="0"/>
                  </a:lnTo>
                  <a:cubicBezTo>
                    <a:pt x="1513371" y="0"/>
                    <a:pt x="1533052" y="8152"/>
                    <a:pt x="1547562" y="22663"/>
                  </a:cubicBezTo>
                  <a:cubicBezTo>
                    <a:pt x="1562073" y="37173"/>
                    <a:pt x="1570225" y="56854"/>
                    <a:pt x="1570225" y="77375"/>
                  </a:cubicBezTo>
                  <a:lnTo>
                    <a:pt x="1570225" y="2749382"/>
                  </a:lnTo>
                  <a:cubicBezTo>
                    <a:pt x="1570225" y="2769903"/>
                    <a:pt x="1562073" y="2789584"/>
                    <a:pt x="1547562" y="2804094"/>
                  </a:cubicBezTo>
                  <a:cubicBezTo>
                    <a:pt x="1533052" y="2818605"/>
                    <a:pt x="1513371" y="2826757"/>
                    <a:pt x="1492850" y="2826757"/>
                  </a:cubicBezTo>
                  <a:lnTo>
                    <a:pt x="77375" y="2826757"/>
                  </a:lnTo>
                  <a:cubicBezTo>
                    <a:pt x="56854" y="2826757"/>
                    <a:pt x="37173" y="2818605"/>
                    <a:pt x="22663" y="2804094"/>
                  </a:cubicBezTo>
                  <a:cubicBezTo>
                    <a:pt x="8152" y="2789584"/>
                    <a:pt x="0" y="2769903"/>
                    <a:pt x="0" y="2749382"/>
                  </a:cubicBezTo>
                  <a:lnTo>
                    <a:pt x="0" y="77375"/>
                  </a:lnTo>
                  <a:cubicBezTo>
                    <a:pt x="0" y="56854"/>
                    <a:pt x="8152" y="37173"/>
                    <a:pt x="22663" y="22663"/>
                  </a:cubicBezTo>
                  <a:cubicBezTo>
                    <a:pt x="37173" y="8152"/>
                    <a:pt x="56854" y="0"/>
                    <a:pt x="77375" y="0"/>
                  </a:cubicBez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1570225" cy="2817232"/>
            </a:xfrm>
            <a:prstGeom prst="rect">
              <a:avLst/>
            </a:prstGeom>
          </p:spPr>
          <p:txBody>
            <a:bodyPr anchor="ctr" rtlCol="false" tIns="43481" lIns="43481" bIns="43481" rIns="43481"/>
            <a:lstStyle/>
            <a:p>
              <a:pPr algn="ctr" marL="0" indent="0" lvl="0">
                <a:lnSpc>
                  <a:spcPts val="2723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858497" y="1584510"/>
            <a:ext cx="4566733" cy="4566733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7195053" y="5968331"/>
            <a:ext cx="3893621" cy="83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32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系统开发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002906" y="6896323"/>
            <a:ext cx="4277914" cy="250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1、完成徒步地点收藏评分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酒店预定、生态保护的模块开发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2、参考JWT用户鉴权及中间件权限控制，完成用户/管理员的分权管理，不同角色拥有不同功能</a:t>
            </a:r>
          </a:p>
        </p:txBody>
      </p:sp>
      <p:grpSp>
        <p:nvGrpSpPr>
          <p:cNvPr name="Group 27" id="27"/>
          <p:cNvGrpSpPr/>
          <p:nvPr/>
        </p:nvGrpSpPr>
        <p:grpSpPr>
          <a:xfrm rot="5400000">
            <a:off x="9061089" y="-716395"/>
            <a:ext cx="165821" cy="5102931"/>
            <a:chOff x="0" y="0"/>
            <a:chExt cx="43673" cy="134398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3673" cy="1343982"/>
            </a:xfrm>
            <a:custGeom>
              <a:avLst/>
              <a:gdLst/>
              <a:ahLst/>
              <a:cxnLst/>
              <a:rect r="r" b="b" t="t" l="l"/>
              <a:pathLst>
                <a:path h="1343982" w="43673">
                  <a:moveTo>
                    <a:pt x="0" y="0"/>
                  </a:moveTo>
                  <a:lnTo>
                    <a:pt x="43673" y="0"/>
                  </a:lnTo>
                  <a:lnTo>
                    <a:pt x="43673" y="1343982"/>
                  </a:lnTo>
                  <a:lnTo>
                    <a:pt x="0" y="1343982"/>
                  </a:ln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43673" cy="1391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33640" y="1765466"/>
            <a:ext cx="5102931" cy="9186420"/>
            <a:chOff x="0" y="0"/>
            <a:chExt cx="1570225" cy="2826757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570225" cy="2826757"/>
            </a:xfrm>
            <a:custGeom>
              <a:avLst/>
              <a:gdLst/>
              <a:ahLst/>
              <a:cxnLst/>
              <a:rect r="r" b="b" t="t" l="l"/>
              <a:pathLst>
                <a:path h="2826757" w="1570225">
                  <a:moveTo>
                    <a:pt x="77375" y="0"/>
                  </a:moveTo>
                  <a:lnTo>
                    <a:pt x="1492850" y="0"/>
                  </a:lnTo>
                  <a:cubicBezTo>
                    <a:pt x="1513371" y="0"/>
                    <a:pt x="1533052" y="8152"/>
                    <a:pt x="1547562" y="22663"/>
                  </a:cubicBezTo>
                  <a:cubicBezTo>
                    <a:pt x="1562073" y="37173"/>
                    <a:pt x="1570225" y="56854"/>
                    <a:pt x="1570225" y="77375"/>
                  </a:cubicBezTo>
                  <a:lnTo>
                    <a:pt x="1570225" y="2749382"/>
                  </a:lnTo>
                  <a:cubicBezTo>
                    <a:pt x="1570225" y="2769903"/>
                    <a:pt x="1562073" y="2789584"/>
                    <a:pt x="1547562" y="2804094"/>
                  </a:cubicBezTo>
                  <a:cubicBezTo>
                    <a:pt x="1533052" y="2818605"/>
                    <a:pt x="1513371" y="2826757"/>
                    <a:pt x="1492850" y="2826757"/>
                  </a:cubicBezTo>
                  <a:lnTo>
                    <a:pt x="77375" y="2826757"/>
                  </a:lnTo>
                  <a:cubicBezTo>
                    <a:pt x="56854" y="2826757"/>
                    <a:pt x="37173" y="2818605"/>
                    <a:pt x="22663" y="2804094"/>
                  </a:cubicBezTo>
                  <a:cubicBezTo>
                    <a:pt x="8152" y="2789584"/>
                    <a:pt x="0" y="2769903"/>
                    <a:pt x="0" y="2749382"/>
                  </a:cubicBezTo>
                  <a:lnTo>
                    <a:pt x="0" y="77375"/>
                  </a:lnTo>
                  <a:cubicBezTo>
                    <a:pt x="0" y="56854"/>
                    <a:pt x="8152" y="37173"/>
                    <a:pt x="22663" y="22663"/>
                  </a:cubicBezTo>
                  <a:cubicBezTo>
                    <a:pt x="37173" y="8152"/>
                    <a:pt x="56854" y="0"/>
                    <a:pt x="77375" y="0"/>
                  </a:cubicBez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9525"/>
              <a:ext cx="1570225" cy="2817232"/>
            </a:xfrm>
            <a:prstGeom prst="rect">
              <a:avLst/>
            </a:prstGeom>
          </p:spPr>
          <p:txBody>
            <a:bodyPr anchor="ctr" rtlCol="false" tIns="43481" lIns="43481" bIns="43481" rIns="43481"/>
            <a:lstStyle/>
            <a:p>
              <a:pPr algn="ctr" marL="0" indent="0" lvl="0">
                <a:lnSpc>
                  <a:spcPts val="2723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599603" y="1584510"/>
            <a:ext cx="4566733" cy="4566733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2936159" y="5968331"/>
            <a:ext cx="3893621" cy="830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32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毕业论文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744012" y="6896323"/>
            <a:ext cx="427791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系统开发完善后，参考本科毕业论文(设计)撰写与印制规范，撰写毕业论文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36" id="36"/>
          <p:cNvGrpSpPr/>
          <p:nvPr/>
        </p:nvGrpSpPr>
        <p:grpSpPr>
          <a:xfrm rot="5400000">
            <a:off x="14802195" y="-716395"/>
            <a:ext cx="165821" cy="5102931"/>
            <a:chOff x="0" y="0"/>
            <a:chExt cx="43673" cy="134398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43673" cy="1343982"/>
            </a:xfrm>
            <a:custGeom>
              <a:avLst/>
              <a:gdLst/>
              <a:ahLst/>
              <a:cxnLst/>
              <a:rect r="r" b="b" t="t" l="l"/>
              <a:pathLst>
                <a:path h="1343982" w="43673">
                  <a:moveTo>
                    <a:pt x="21837" y="0"/>
                  </a:moveTo>
                  <a:lnTo>
                    <a:pt x="21837" y="0"/>
                  </a:lnTo>
                  <a:cubicBezTo>
                    <a:pt x="27628" y="0"/>
                    <a:pt x="33182" y="2301"/>
                    <a:pt x="37277" y="6396"/>
                  </a:cubicBezTo>
                  <a:cubicBezTo>
                    <a:pt x="41372" y="10491"/>
                    <a:pt x="43673" y="16045"/>
                    <a:pt x="43673" y="21837"/>
                  </a:cubicBezTo>
                  <a:lnTo>
                    <a:pt x="43673" y="1322145"/>
                  </a:lnTo>
                  <a:cubicBezTo>
                    <a:pt x="43673" y="1327937"/>
                    <a:pt x="41372" y="1333491"/>
                    <a:pt x="37277" y="1337586"/>
                  </a:cubicBezTo>
                  <a:cubicBezTo>
                    <a:pt x="33182" y="1341681"/>
                    <a:pt x="27628" y="1343982"/>
                    <a:pt x="21837" y="1343982"/>
                  </a:cubicBezTo>
                  <a:lnTo>
                    <a:pt x="21837" y="1343982"/>
                  </a:lnTo>
                  <a:cubicBezTo>
                    <a:pt x="16045" y="1343982"/>
                    <a:pt x="10491" y="1341681"/>
                    <a:pt x="6396" y="1337586"/>
                  </a:cubicBezTo>
                  <a:cubicBezTo>
                    <a:pt x="2301" y="1333491"/>
                    <a:pt x="0" y="1327937"/>
                    <a:pt x="0" y="1322145"/>
                  </a:cubicBezTo>
                  <a:lnTo>
                    <a:pt x="0" y="21837"/>
                  </a:lnTo>
                  <a:cubicBezTo>
                    <a:pt x="0" y="16045"/>
                    <a:pt x="2301" y="10491"/>
                    <a:pt x="6396" y="6396"/>
                  </a:cubicBezTo>
                  <a:cubicBezTo>
                    <a:pt x="10491" y="2301"/>
                    <a:pt x="16045" y="0"/>
                    <a:pt x="218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9525"/>
              <a:ext cx="43673" cy="1334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268211" y="9492838"/>
            <a:ext cx="4277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预计时间：4/7-4/13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7007180" y="9492838"/>
            <a:ext cx="4277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预计时间：4/14-4/20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746149" y="9492838"/>
            <a:ext cx="4277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预计时间：4/20以后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748843"/>
            <a:ext cx="3596519" cy="844186"/>
            <a:chOff x="0" y="0"/>
            <a:chExt cx="994558" cy="2334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4558" cy="233446"/>
            </a:xfrm>
            <a:custGeom>
              <a:avLst/>
              <a:gdLst/>
              <a:ahLst/>
              <a:cxnLst/>
              <a:rect r="r" b="b" t="t" l="l"/>
              <a:pathLst>
                <a:path h="233446" w="994558">
                  <a:moveTo>
                    <a:pt x="109783" y="0"/>
                  </a:moveTo>
                  <a:lnTo>
                    <a:pt x="884775" y="0"/>
                  </a:lnTo>
                  <a:cubicBezTo>
                    <a:pt x="913891" y="0"/>
                    <a:pt x="941815" y="11566"/>
                    <a:pt x="962403" y="32155"/>
                  </a:cubicBezTo>
                  <a:cubicBezTo>
                    <a:pt x="982992" y="52743"/>
                    <a:pt x="994558" y="80667"/>
                    <a:pt x="994558" y="109783"/>
                  </a:cubicBezTo>
                  <a:lnTo>
                    <a:pt x="994558" y="123662"/>
                  </a:lnTo>
                  <a:cubicBezTo>
                    <a:pt x="994558" y="152779"/>
                    <a:pt x="982992" y="180703"/>
                    <a:pt x="962403" y="201291"/>
                  </a:cubicBezTo>
                  <a:cubicBezTo>
                    <a:pt x="941815" y="221879"/>
                    <a:pt x="913891" y="233446"/>
                    <a:pt x="884775" y="233446"/>
                  </a:cubicBezTo>
                  <a:lnTo>
                    <a:pt x="109783" y="233446"/>
                  </a:lnTo>
                  <a:cubicBezTo>
                    <a:pt x="80667" y="233446"/>
                    <a:pt x="52743" y="221879"/>
                    <a:pt x="32155" y="201291"/>
                  </a:cubicBezTo>
                  <a:cubicBezTo>
                    <a:pt x="11566" y="180703"/>
                    <a:pt x="0" y="152779"/>
                    <a:pt x="0" y="123662"/>
                  </a:cubicBezTo>
                  <a:lnTo>
                    <a:pt x="0" y="109783"/>
                  </a:lnTo>
                  <a:cubicBezTo>
                    <a:pt x="0" y="80667"/>
                    <a:pt x="11566" y="52743"/>
                    <a:pt x="32155" y="32155"/>
                  </a:cubicBezTo>
                  <a:cubicBezTo>
                    <a:pt x="52743" y="11566"/>
                    <a:pt x="80667" y="0"/>
                    <a:pt x="1097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880FF">
                    <a:alpha val="100000"/>
                  </a:srgbClr>
                </a:gs>
                <a:gs pos="100000">
                  <a:srgbClr val="4493FF">
                    <a:alpha val="100000"/>
                  </a:srgbClr>
                </a:gs>
              </a:gsLst>
              <a:lin ang="27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4558" cy="271546"/>
            </a:xfrm>
            <a:prstGeom prst="rect">
              <a:avLst/>
            </a:prstGeom>
          </p:spPr>
          <p:txBody>
            <a:bodyPr anchor="ctr" rtlCol="false" tIns="48383" lIns="48383" bIns="48383" rIns="48383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27575" y="1324510"/>
            <a:ext cx="8002779" cy="7933790"/>
          </a:xfrm>
          <a:custGeom>
            <a:avLst/>
            <a:gdLst/>
            <a:ahLst/>
            <a:cxnLst/>
            <a:rect r="r" b="b" t="t" l="l"/>
            <a:pathLst>
              <a:path h="7933790" w="8002779">
                <a:moveTo>
                  <a:pt x="0" y="0"/>
                </a:moveTo>
                <a:lnTo>
                  <a:pt x="8002779" y="0"/>
                </a:lnTo>
                <a:lnTo>
                  <a:pt x="8002779" y="7933790"/>
                </a:lnTo>
                <a:lnTo>
                  <a:pt x="0" y="79337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144000" y="2564268"/>
            <a:ext cx="141783" cy="4342492"/>
            <a:chOff x="0" y="0"/>
            <a:chExt cx="37342" cy="11437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42" cy="1143702"/>
            </a:xfrm>
            <a:custGeom>
              <a:avLst/>
              <a:gdLst/>
              <a:ahLst/>
              <a:cxnLst/>
              <a:rect r="r" b="b" t="t" l="l"/>
              <a:pathLst>
                <a:path h="1143702" w="37342">
                  <a:moveTo>
                    <a:pt x="18671" y="0"/>
                  </a:moveTo>
                  <a:lnTo>
                    <a:pt x="18671" y="0"/>
                  </a:lnTo>
                  <a:cubicBezTo>
                    <a:pt x="28983" y="0"/>
                    <a:pt x="37342" y="8359"/>
                    <a:pt x="37342" y="18671"/>
                  </a:cubicBezTo>
                  <a:lnTo>
                    <a:pt x="37342" y="1125031"/>
                  </a:lnTo>
                  <a:cubicBezTo>
                    <a:pt x="37342" y="1135342"/>
                    <a:pt x="28983" y="1143702"/>
                    <a:pt x="18671" y="1143702"/>
                  </a:cubicBezTo>
                  <a:lnTo>
                    <a:pt x="18671" y="1143702"/>
                  </a:lnTo>
                  <a:cubicBezTo>
                    <a:pt x="8359" y="1143702"/>
                    <a:pt x="0" y="1135342"/>
                    <a:pt x="0" y="1125031"/>
                  </a:cubicBezTo>
                  <a:lnTo>
                    <a:pt x="0" y="18671"/>
                  </a:lnTo>
                  <a:cubicBezTo>
                    <a:pt x="0" y="8359"/>
                    <a:pt x="8359" y="0"/>
                    <a:pt x="1867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7342" cy="1191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393087" y="7885792"/>
            <a:ext cx="3098345" cy="513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sz="3047" spc="252">
                <a:solidFill>
                  <a:srgbClr val="FFFF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汇报人：牛嘉桢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4223" y="1963515"/>
            <a:ext cx="7432284" cy="260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40"/>
              </a:lnSpc>
              <a:spcBef>
                <a:spcPct val="0"/>
              </a:spcBef>
            </a:pPr>
            <a:r>
              <a:rPr lang="en-US" sz="15171" spc="1031">
                <a:solidFill>
                  <a:srgbClr val="3D73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感谢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54223" y="4097158"/>
            <a:ext cx="8603229" cy="260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40"/>
              </a:lnSpc>
              <a:spcBef>
                <a:spcPct val="0"/>
              </a:spcBef>
            </a:pPr>
            <a:r>
              <a:rPr lang="en-US" sz="15171" spc="1031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您的观看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54223" y="6535369"/>
            <a:ext cx="10992195" cy="371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3"/>
              </a:lnSpc>
            </a:pPr>
            <a:r>
              <a:rPr lang="en-US" sz="2475" spc="168">
                <a:solidFill>
                  <a:srgbClr val="0D104D">
                    <a:alpha val="45882"/>
                  </a:srgbClr>
                </a:solidFill>
                <a:latin typeface="可画标题黑-简"/>
                <a:ea typeface="可画标题黑-简"/>
                <a:cs typeface="可画标题黑-简"/>
                <a:sym typeface="可画标题黑-简"/>
              </a:rPr>
              <a:t>THANK YOU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0406" y="3924986"/>
            <a:ext cx="3886067" cy="5333314"/>
            <a:chOff x="0" y="0"/>
            <a:chExt cx="1023491" cy="14046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3491" cy="1404659"/>
            </a:xfrm>
            <a:custGeom>
              <a:avLst/>
              <a:gdLst/>
              <a:ahLst/>
              <a:cxnLst/>
              <a:rect r="r" b="b" t="t" l="l"/>
              <a:pathLst>
                <a:path h="1404659" w="1023491">
                  <a:moveTo>
                    <a:pt x="101603" y="0"/>
                  </a:moveTo>
                  <a:lnTo>
                    <a:pt x="921887" y="0"/>
                  </a:lnTo>
                  <a:cubicBezTo>
                    <a:pt x="978001" y="0"/>
                    <a:pt x="1023491" y="45489"/>
                    <a:pt x="1023491" y="101603"/>
                  </a:cubicBezTo>
                  <a:lnTo>
                    <a:pt x="1023491" y="1303055"/>
                  </a:lnTo>
                  <a:cubicBezTo>
                    <a:pt x="1023491" y="1359169"/>
                    <a:pt x="978001" y="1404659"/>
                    <a:pt x="921887" y="1404659"/>
                  </a:cubicBezTo>
                  <a:lnTo>
                    <a:pt x="101603" y="1404659"/>
                  </a:lnTo>
                  <a:cubicBezTo>
                    <a:pt x="74657" y="1404659"/>
                    <a:pt x="48813" y="1393954"/>
                    <a:pt x="29759" y="1374900"/>
                  </a:cubicBezTo>
                  <a:cubicBezTo>
                    <a:pt x="10705" y="1355846"/>
                    <a:pt x="0" y="1330002"/>
                    <a:pt x="0" y="1303055"/>
                  </a:cubicBezTo>
                  <a:lnTo>
                    <a:pt x="0" y="101603"/>
                  </a:lnTo>
                  <a:cubicBezTo>
                    <a:pt x="0" y="74657"/>
                    <a:pt x="10705" y="48813"/>
                    <a:pt x="29759" y="29759"/>
                  </a:cubicBezTo>
                  <a:cubicBezTo>
                    <a:pt x="48813" y="10705"/>
                    <a:pt x="74657" y="0"/>
                    <a:pt x="101603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1023491" cy="139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00780" y="3924986"/>
            <a:ext cx="3886067" cy="5333314"/>
            <a:chOff x="0" y="0"/>
            <a:chExt cx="1023491" cy="14046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3491" cy="1404659"/>
            </a:xfrm>
            <a:custGeom>
              <a:avLst/>
              <a:gdLst/>
              <a:ahLst/>
              <a:cxnLst/>
              <a:rect r="r" b="b" t="t" l="l"/>
              <a:pathLst>
                <a:path h="1404659" w="1023491">
                  <a:moveTo>
                    <a:pt x="101603" y="0"/>
                  </a:moveTo>
                  <a:lnTo>
                    <a:pt x="921887" y="0"/>
                  </a:lnTo>
                  <a:cubicBezTo>
                    <a:pt x="978001" y="0"/>
                    <a:pt x="1023491" y="45489"/>
                    <a:pt x="1023491" y="101603"/>
                  </a:cubicBezTo>
                  <a:lnTo>
                    <a:pt x="1023491" y="1303055"/>
                  </a:lnTo>
                  <a:cubicBezTo>
                    <a:pt x="1023491" y="1359169"/>
                    <a:pt x="978001" y="1404659"/>
                    <a:pt x="921887" y="1404659"/>
                  </a:cubicBezTo>
                  <a:lnTo>
                    <a:pt x="101603" y="1404659"/>
                  </a:lnTo>
                  <a:cubicBezTo>
                    <a:pt x="74657" y="1404659"/>
                    <a:pt x="48813" y="1393954"/>
                    <a:pt x="29759" y="1374900"/>
                  </a:cubicBezTo>
                  <a:cubicBezTo>
                    <a:pt x="10705" y="1355846"/>
                    <a:pt x="0" y="1330002"/>
                    <a:pt x="0" y="1303055"/>
                  </a:cubicBezTo>
                  <a:lnTo>
                    <a:pt x="0" y="101603"/>
                  </a:lnTo>
                  <a:cubicBezTo>
                    <a:pt x="0" y="74657"/>
                    <a:pt x="10705" y="48813"/>
                    <a:pt x="29759" y="29759"/>
                  </a:cubicBezTo>
                  <a:cubicBezTo>
                    <a:pt x="48813" y="10705"/>
                    <a:pt x="74657" y="0"/>
                    <a:pt x="101603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1023491" cy="139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17429" y="4280019"/>
            <a:ext cx="1535641" cy="15356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4724" lIns="54724" bIns="54724" rIns="54724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01153" y="3924986"/>
            <a:ext cx="3886067" cy="5333314"/>
            <a:chOff x="0" y="0"/>
            <a:chExt cx="1023491" cy="14046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23491" cy="1404659"/>
            </a:xfrm>
            <a:custGeom>
              <a:avLst/>
              <a:gdLst/>
              <a:ahLst/>
              <a:cxnLst/>
              <a:rect r="r" b="b" t="t" l="l"/>
              <a:pathLst>
                <a:path h="1404659" w="1023491">
                  <a:moveTo>
                    <a:pt x="101603" y="0"/>
                  </a:moveTo>
                  <a:lnTo>
                    <a:pt x="921887" y="0"/>
                  </a:lnTo>
                  <a:cubicBezTo>
                    <a:pt x="978001" y="0"/>
                    <a:pt x="1023491" y="45489"/>
                    <a:pt x="1023491" y="101603"/>
                  </a:cubicBezTo>
                  <a:lnTo>
                    <a:pt x="1023491" y="1303055"/>
                  </a:lnTo>
                  <a:cubicBezTo>
                    <a:pt x="1023491" y="1359169"/>
                    <a:pt x="978001" y="1404659"/>
                    <a:pt x="921887" y="1404659"/>
                  </a:cubicBezTo>
                  <a:lnTo>
                    <a:pt x="101603" y="1404659"/>
                  </a:lnTo>
                  <a:cubicBezTo>
                    <a:pt x="74657" y="1404659"/>
                    <a:pt x="48813" y="1393954"/>
                    <a:pt x="29759" y="1374900"/>
                  </a:cubicBezTo>
                  <a:cubicBezTo>
                    <a:pt x="10705" y="1355846"/>
                    <a:pt x="0" y="1330002"/>
                    <a:pt x="0" y="1303055"/>
                  </a:cubicBezTo>
                  <a:lnTo>
                    <a:pt x="0" y="101603"/>
                  </a:lnTo>
                  <a:cubicBezTo>
                    <a:pt x="0" y="74657"/>
                    <a:pt x="10705" y="48813"/>
                    <a:pt x="29759" y="29759"/>
                  </a:cubicBezTo>
                  <a:cubicBezTo>
                    <a:pt x="48813" y="10705"/>
                    <a:pt x="74657" y="0"/>
                    <a:pt x="101603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023491" cy="139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80424" y="4280019"/>
            <a:ext cx="1535641" cy="15356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4724" lIns="54724" bIns="54724" rIns="54724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01527" y="3924986"/>
            <a:ext cx="3886067" cy="5333314"/>
            <a:chOff x="0" y="0"/>
            <a:chExt cx="1023491" cy="140465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23491" cy="1404659"/>
            </a:xfrm>
            <a:custGeom>
              <a:avLst/>
              <a:gdLst/>
              <a:ahLst/>
              <a:cxnLst/>
              <a:rect r="r" b="b" t="t" l="l"/>
              <a:pathLst>
                <a:path h="1404659" w="1023491">
                  <a:moveTo>
                    <a:pt x="101603" y="0"/>
                  </a:moveTo>
                  <a:lnTo>
                    <a:pt x="921887" y="0"/>
                  </a:lnTo>
                  <a:cubicBezTo>
                    <a:pt x="978001" y="0"/>
                    <a:pt x="1023491" y="45489"/>
                    <a:pt x="1023491" y="101603"/>
                  </a:cubicBezTo>
                  <a:lnTo>
                    <a:pt x="1023491" y="1303055"/>
                  </a:lnTo>
                  <a:cubicBezTo>
                    <a:pt x="1023491" y="1359169"/>
                    <a:pt x="978001" y="1404659"/>
                    <a:pt x="921887" y="1404659"/>
                  </a:cubicBezTo>
                  <a:lnTo>
                    <a:pt x="101603" y="1404659"/>
                  </a:lnTo>
                  <a:cubicBezTo>
                    <a:pt x="74657" y="1404659"/>
                    <a:pt x="48813" y="1393954"/>
                    <a:pt x="29759" y="1374900"/>
                  </a:cubicBezTo>
                  <a:cubicBezTo>
                    <a:pt x="10705" y="1355846"/>
                    <a:pt x="0" y="1330002"/>
                    <a:pt x="0" y="1303055"/>
                  </a:cubicBezTo>
                  <a:lnTo>
                    <a:pt x="0" y="101603"/>
                  </a:lnTo>
                  <a:cubicBezTo>
                    <a:pt x="0" y="74657"/>
                    <a:pt x="10705" y="48813"/>
                    <a:pt x="29759" y="29759"/>
                  </a:cubicBezTo>
                  <a:cubicBezTo>
                    <a:pt x="48813" y="10705"/>
                    <a:pt x="74657" y="0"/>
                    <a:pt x="101603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1023491" cy="13951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964646" y="4280019"/>
            <a:ext cx="1535641" cy="153564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4724" lIns="54724" bIns="54724" rIns="54724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5400000">
            <a:off x="2095890" y="3142136"/>
            <a:ext cx="96988" cy="1662689"/>
            <a:chOff x="0" y="0"/>
            <a:chExt cx="25544" cy="4379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5544" cy="437910"/>
            </a:xfrm>
            <a:custGeom>
              <a:avLst/>
              <a:gdLst/>
              <a:ahLst/>
              <a:cxnLst/>
              <a:rect r="r" b="b" t="t" l="l"/>
              <a:pathLst>
                <a:path h="437910" w="25544">
                  <a:moveTo>
                    <a:pt x="12772" y="0"/>
                  </a:moveTo>
                  <a:lnTo>
                    <a:pt x="12772" y="0"/>
                  </a:lnTo>
                  <a:cubicBezTo>
                    <a:pt x="19826" y="0"/>
                    <a:pt x="25544" y="5718"/>
                    <a:pt x="25544" y="12772"/>
                  </a:cubicBezTo>
                  <a:lnTo>
                    <a:pt x="25544" y="425138"/>
                  </a:lnTo>
                  <a:cubicBezTo>
                    <a:pt x="25544" y="432192"/>
                    <a:pt x="19826" y="437910"/>
                    <a:pt x="12772" y="437910"/>
                  </a:cubicBezTo>
                  <a:lnTo>
                    <a:pt x="12772" y="437910"/>
                  </a:lnTo>
                  <a:cubicBezTo>
                    <a:pt x="5718" y="437910"/>
                    <a:pt x="0" y="432192"/>
                    <a:pt x="0" y="425138"/>
                  </a:cubicBezTo>
                  <a:lnTo>
                    <a:pt x="0" y="12772"/>
                  </a:lnTo>
                  <a:cubicBezTo>
                    <a:pt x="0" y="5718"/>
                    <a:pt x="5718" y="0"/>
                    <a:pt x="12772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5544" cy="48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-5400000">
            <a:off x="6300280" y="3142136"/>
            <a:ext cx="96988" cy="1662689"/>
            <a:chOff x="0" y="0"/>
            <a:chExt cx="25544" cy="43791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5544" cy="437910"/>
            </a:xfrm>
            <a:custGeom>
              <a:avLst/>
              <a:gdLst/>
              <a:ahLst/>
              <a:cxnLst/>
              <a:rect r="r" b="b" t="t" l="l"/>
              <a:pathLst>
                <a:path h="437910" w="25544">
                  <a:moveTo>
                    <a:pt x="12772" y="0"/>
                  </a:moveTo>
                  <a:lnTo>
                    <a:pt x="12772" y="0"/>
                  </a:lnTo>
                  <a:cubicBezTo>
                    <a:pt x="19826" y="0"/>
                    <a:pt x="25544" y="5718"/>
                    <a:pt x="25544" y="12772"/>
                  </a:cubicBezTo>
                  <a:lnTo>
                    <a:pt x="25544" y="425138"/>
                  </a:lnTo>
                  <a:cubicBezTo>
                    <a:pt x="25544" y="432192"/>
                    <a:pt x="19826" y="437910"/>
                    <a:pt x="12772" y="437910"/>
                  </a:cubicBezTo>
                  <a:lnTo>
                    <a:pt x="12772" y="437910"/>
                  </a:lnTo>
                  <a:cubicBezTo>
                    <a:pt x="5718" y="437910"/>
                    <a:pt x="0" y="432192"/>
                    <a:pt x="0" y="425138"/>
                  </a:cubicBezTo>
                  <a:lnTo>
                    <a:pt x="0" y="12772"/>
                  </a:lnTo>
                  <a:cubicBezTo>
                    <a:pt x="0" y="5718"/>
                    <a:pt x="5718" y="0"/>
                    <a:pt x="127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28575"/>
              <a:ext cx="25544" cy="466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-5400000">
            <a:off x="10504669" y="3142136"/>
            <a:ext cx="96988" cy="1662689"/>
            <a:chOff x="0" y="0"/>
            <a:chExt cx="25544" cy="43791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5544" cy="437910"/>
            </a:xfrm>
            <a:custGeom>
              <a:avLst/>
              <a:gdLst/>
              <a:ahLst/>
              <a:cxnLst/>
              <a:rect r="r" b="b" t="t" l="l"/>
              <a:pathLst>
                <a:path h="437910" w="25544">
                  <a:moveTo>
                    <a:pt x="12772" y="0"/>
                  </a:moveTo>
                  <a:lnTo>
                    <a:pt x="12772" y="0"/>
                  </a:lnTo>
                  <a:cubicBezTo>
                    <a:pt x="19826" y="0"/>
                    <a:pt x="25544" y="5718"/>
                    <a:pt x="25544" y="12772"/>
                  </a:cubicBezTo>
                  <a:lnTo>
                    <a:pt x="25544" y="425138"/>
                  </a:lnTo>
                  <a:cubicBezTo>
                    <a:pt x="25544" y="432192"/>
                    <a:pt x="19826" y="437910"/>
                    <a:pt x="12772" y="437910"/>
                  </a:cubicBezTo>
                  <a:lnTo>
                    <a:pt x="12772" y="437910"/>
                  </a:lnTo>
                  <a:cubicBezTo>
                    <a:pt x="5718" y="437910"/>
                    <a:pt x="0" y="432192"/>
                    <a:pt x="0" y="425138"/>
                  </a:cubicBezTo>
                  <a:lnTo>
                    <a:pt x="0" y="12772"/>
                  </a:lnTo>
                  <a:cubicBezTo>
                    <a:pt x="0" y="5718"/>
                    <a:pt x="5718" y="0"/>
                    <a:pt x="12772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25544" cy="48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-5400000">
            <a:off x="14709059" y="3142136"/>
            <a:ext cx="96988" cy="1662689"/>
            <a:chOff x="0" y="0"/>
            <a:chExt cx="25544" cy="43791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5544" cy="437910"/>
            </a:xfrm>
            <a:custGeom>
              <a:avLst/>
              <a:gdLst/>
              <a:ahLst/>
              <a:cxnLst/>
              <a:rect r="r" b="b" t="t" l="l"/>
              <a:pathLst>
                <a:path h="437910" w="25544">
                  <a:moveTo>
                    <a:pt x="12772" y="0"/>
                  </a:moveTo>
                  <a:lnTo>
                    <a:pt x="12772" y="0"/>
                  </a:lnTo>
                  <a:cubicBezTo>
                    <a:pt x="19826" y="0"/>
                    <a:pt x="25544" y="5718"/>
                    <a:pt x="25544" y="12772"/>
                  </a:cubicBezTo>
                  <a:lnTo>
                    <a:pt x="25544" y="425138"/>
                  </a:lnTo>
                  <a:cubicBezTo>
                    <a:pt x="25544" y="432192"/>
                    <a:pt x="19826" y="437910"/>
                    <a:pt x="12772" y="437910"/>
                  </a:cubicBezTo>
                  <a:lnTo>
                    <a:pt x="12772" y="437910"/>
                  </a:lnTo>
                  <a:cubicBezTo>
                    <a:pt x="5718" y="437910"/>
                    <a:pt x="0" y="432192"/>
                    <a:pt x="0" y="425138"/>
                  </a:cubicBezTo>
                  <a:lnTo>
                    <a:pt x="0" y="12772"/>
                  </a:lnTo>
                  <a:cubicBezTo>
                    <a:pt x="0" y="5718"/>
                    <a:pt x="5718" y="0"/>
                    <a:pt x="127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25544" cy="466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17306" y="6371574"/>
            <a:ext cx="3002423" cy="6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4443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研究进展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0627" y="7312428"/>
            <a:ext cx="3469148" cy="18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"/>
              </a:lnSpc>
            </a:pPr>
            <a:r>
              <a:rPr lang="en-US" sz="1326">
                <a:solidFill>
                  <a:srgbClr val="0D104D">
                    <a:alpha val="38824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RESEARCH PROGRESS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241197" y="4280019"/>
            <a:ext cx="1679327" cy="1535641"/>
            <a:chOff x="0" y="0"/>
            <a:chExt cx="2239102" cy="2047522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95790" y="0"/>
              <a:ext cx="2047522" cy="2047522"/>
              <a:chOff x="0" y="0"/>
              <a:chExt cx="812800" cy="812800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5B9CFF">
                      <a:alpha val="100000"/>
                    </a:srgbClr>
                  </a:gs>
                  <a:gs pos="50000">
                    <a:srgbClr val="3C6EFF">
                      <a:alpha val="100000"/>
                    </a:srgbClr>
                  </a:gs>
                  <a:gs pos="100000">
                    <a:srgbClr val="3567FF">
                      <a:alpha val="100000"/>
                    </a:srgbClr>
                  </a:gs>
                </a:gsLst>
                <a:lin ang="54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4724" lIns="54724" bIns="54724" rIns="54724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0" y="435912"/>
              <a:ext cx="2239102" cy="12271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909"/>
                </a:lnSpc>
              </a:pPr>
              <a:r>
                <a:rPr lang="en-US" sz="6281">
                  <a:solidFill>
                    <a:srgbClr val="FFFFFF"/>
                  </a:solidFill>
                  <a:latin typeface="可画风暴黑-简"/>
                  <a:ea typeface="可画风暴黑-简"/>
                  <a:cs typeface="可画风暴黑-简"/>
                  <a:sym typeface="可画风暴黑-简"/>
                </a:rPr>
                <a:t>01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5440596" y="6371574"/>
            <a:ext cx="2927009" cy="6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4443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研究成果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473916" y="7312428"/>
            <a:ext cx="3206435" cy="18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"/>
              </a:lnSpc>
            </a:pPr>
            <a:r>
              <a:rPr lang="en-US" sz="1326">
                <a:solidFill>
                  <a:srgbClr val="0D104D">
                    <a:alpha val="38824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RESEARCH RESULTS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445586" y="4618859"/>
            <a:ext cx="1679327" cy="90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9"/>
              </a:lnSpc>
            </a:pPr>
            <a:r>
              <a:rPr lang="en-US" sz="6281">
                <a:solidFill>
                  <a:srgbClr val="FFFF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02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40969" y="6371574"/>
            <a:ext cx="3206435" cy="6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4443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存在问题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9674290" y="7312428"/>
            <a:ext cx="3206435" cy="18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"/>
              </a:lnSpc>
            </a:pPr>
            <a:r>
              <a:rPr lang="en-US" sz="1326">
                <a:solidFill>
                  <a:srgbClr val="0D104D">
                    <a:alpha val="38824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EXISTING PROBLEMS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9473557" y="4618859"/>
            <a:ext cx="1679327" cy="90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9"/>
              </a:lnSpc>
            </a:pPr>
            <a:r>
              <a:rPr lang="en-US" sz="6281">
                <a:solidFill>
                  <a:srgbClr val="FFFF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03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964284" y="6371574"/>
            <a:ext cx="3206435" cy="67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8"/>
              </a:lnSpc>
            </a:pPr>
            <a:r>
              <a:rPr lang="en-US" sz="4443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后续计划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997604" y="7312428"/>
            <a:ext cx="2939769" cy="18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59"/>
              </a:lnSpc>
            </a:pPr>
            <a:r>
              <a:rPr lang="en-US" sz="1326">
                <a:solidFill>
                  <a:srgbClr val="0D104D">
                    <a:alpha val="38824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FUTURE PLANS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892803" y="4618859"/>
            <a:ext cx="1679327" cy="908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9"/>
              </a:lnSpc>
            </a:pPr>
            <a:r>
              <a:rPr lang="en-US" sz="6281">
                <a:solidFill>
                  <a:srgbClr val="FFFF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04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7338816" y="244793"/>
            <a:ext cx="3610367" cy="2292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622"/>
              </a:lnSpc>
              <a:spcBef>
                <a:spcPct val="0"/>
              </a:spcBef>
            </a:pPr>
            <a:r>
              <a:rPr lang="en-US" sz="13302" spc="904" strike="noStrike" u="none">
                <a:solidFill>
                  <a:srgbClr val="3D73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目录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307076" y="2349889"/>
            <a:ext cx="5673848" cy="37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23"/>
              </a:lnSpc>
              <a:spcBef>
                <a:spcPct val="0"/>
              </a:spcBef>
            </a:pPr>
            <a:r>
              <a:rPr lang="en-US" sz="2475" spc="168" strike="noStrike" u="none">
                <a:solidFill>
                  <a:srgbClr val="0D104D">
                    <a:alpha val="45882"/>
                  </a:srgbClr>
                </a:solidFill>
                <a:latin typeface="可画标题黑-简"/>
                <a:ea typeface="可画标题黑-简"/>
                <a:cs typeface="可画标题黑-简"/>
                <a:sym typeface="可画标题黑-简"/>
              </a:rPr>
              <a:t>CONTENT</a:t>
            </a:r>
          </a:p>
        </p:txBody>
      </p:sp>
      <p:grpSp>
        <p:nvGrpSpPr>
          <p:cNvPr name="Group 53" id="53"/>
          <p:cNvGrpSpPr/>
          <p:nvPr/>
        </p:nvGrpSpPr>
        <p:grpSpPr>
          <a:xfrm rot="0">
            <a:off x="17387594" y="1028700"/>
            <a:ext cx="2374380" cy="886364"/>
            <a:chOff x="0" y="0"/>
            <a:chExt cx="3165840" cy="1181819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5" id="55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6" id="56"/>
          <p:cNvGrpSpPr/>
          <p:nvPr/>
        </p:nvGrpSpPr>
        <p:grpSpPr>
          <a:xfrm rot="0">
            <a:off x="-1473974" y="1028700"/>
            <a:ext cx="2374380" cy="886364"/>
            <a:chOff x="0" y="0"/>
            <a:chExt cx="3165840" cy="1181819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28778"/>
            <a:ext cx="16230600" cy="5704023"/>
            <a:chOff x="0" y="0"/>
            <a:chExt cx="4274726" cy="1502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502294"/>
            </a:xfrm>
            <a:custGeom>
              <a:avLst/>
              <a:gdLst/>
              <a:ahLst/>
              <a:cxnLst/>
              <a:rect r="r" b="b" t="t" l="l"/>
              <a:pathLst>
                <a:path h="1502294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77967"/>
                  </a:lnTo>
                  <a:cubicBezTo>
                    <a:pt x="4274726" y="1484419"/>
                    <a:pt x="4272163" y="1490607"/>
                    <a:pt x="4267601" y="1495169"/>
                  </a:cubicBezTo>
                  <a:cubicBezTo>
                    <a:pt x="4263039" y="1499731"/>
                    <a:pt x="4256851" y="1502294"/>
                    <a:pt x="4250399" y="1502294"/>
                  </a:cubicBezTo>
                  <a:lnTo>
                    <a:pt x="24327" y="1502294"/>
                  </a:lnTo>
                  <a:cubicBezTo>
                    <a:pt x="10891" y="1502294"/>
                    <a:pt x="0" y="1491403"/>
                    <a:pt x="0" y="147796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274726" cy="1492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7342328" y="-3360678"/>
            <a:ext cx="162865" cy="12790121"/>
            <a:chOff x="0" y="0"/>
            <a:chExt cx="42895" cy="33685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95" cy="3368591"/>
            </a:xfrm>
            <a:custGeom>
              <a:avLst/>
              <a:gdLst/>
              <a:ahLst/>
              <a:cxnLst/>
              <a:rect r="r" b="b" t="t" l="l"/>
              <a:pathLst>
                <a:path h="3368591" w="42895">
                  <a:moveTo>
                    <a:pt x="21447" y="0"/>
                  </a:moveTo>
                  <a:lnTo>
                    <a:pt x="21447" y="0"/>
                  </a:lnTo>
                  <a:cubicBezTo>
                    <a:pt x="33292" y="0"/>
                    <a:pt x="42895" y="9602"/>
                    <a:pt x="42895" y="21447"/>
                  </a:cubicBezTo>
                  <a:lnTo>
                    <a:pt x="42895" y="3347144"/>
                  </a:lnTo>
                  <a:cubicBezTo>
                    <a:pt x="42895" y="3352832"/>
                    <a:pt x="40635" y="3358287"/>
                    <a:pt x="36613" y="3362309"/>
                  </a:cubicBezTo>
                  <a:cubicBezTo>
                    <a:pt x="32591" y="3366332"/>
                    <a:pt x="27135" y="3368591"/>
                    <a:pt x="21447" y="3368591"/>
                  </a:cubicBezTo>
                  <a:lnTo>
                    <a:pt x="21447" y="3368591"/>
                  </a:lnTo>
                  <a:cubicBezTo>
                    <a:pt x="15759" y="3368591"/>
                    <a:pt x="10304" y="3366332"/>
                    <a:pt x="6282" y="3362309"/>
                  </a:cubicBezTo>
                  <a:cubicBezTo>
                    <a:pt x="2260" y="3358287"/>
                    <a:pt x="0" y="3352832"/>
                    <a:pt x="0" y="3347144"/>
                  </a:cubicBezTo>
                  <a:lnTo>
                    <a:pt x="0" y="21447"/>
                  </a:lnTo>
                  <a:cubicBezTo>
                    <a:pt x="0" y="15759"/>
                    <a:pt x="2260" y="10304"/>
                    <a:pt x="6282" y="6282"/>
                  </a:cubicBezTo>
                  <a:cubicBezTo>
                    <a:pt x="10304" y="2260"/>
                    <a:pt x="15759" y="0"/>
                    <a:pt x="214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2895" cy="335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2109" y="2112864"/>
            <a:ext cx="10513423" cy="6965143"/>
          </a:xfrm>
          <a:custGeom>
            <a:avLst/>
            <a:gdLst/>
            <a:ahLst/>
            <a:cxnLst/>
            <a:rect r="r" b="b" t="t" l="l"/>
            <a:pathLst>
              <a:path h="6965143" w="10513423">
                <a:moveTo>
                  <a:pt x="0" y="0"/>
                </a:moveTo>
                <a:lnTo>
                  <a:pt x="10513423" y="0"/>
                </a:lnTo>
                <a:lnTo>
                  <a:pt x="10513423" y="6965143"/>
                </a:lnTo>
                <a:lnTo>
                  <a:pt x="0" y="696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89314" y="1593175"/>
            <a:ext cx="2921143" cy="2671206"/>
            <a:chOff x="0" y="0"/>
            <a:chExt cx="3894858" cy="3561609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166625" y="0"/>
              <a:ext cx="3561609" cy="3561609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5B9CFF">
                      <a:alpha val="100000"/>
                    </a:srgbClr>
                  </a:gs>
                  <a:gs pos="50000">
                    <a:srgbClr val="3C6EFF">
                      <a:alpha val="100000"/>
                    </a:srgbClr>
                  </a:gs>
                  <a:gs pos="100000">
                    <a:srgbClr val="3567FF">
                      <a:alpha val="100000"/>
                    </a:srgbClr>
                  </a:gs>
                </a:gsLst>
                <a:lin ang="5400000"/>
              </a:gra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4724" lIns="54724" bIns="54724" rIns="54724"/>
              <a:lstStyle/>
              <a:p>
                <a:pPr algn="ctr" marL="0" indent="0" lvl="0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761140"/>
              <a:ext cx="3894858" cy="2131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018"/>
                </a:lnSpc>
              </a:pPr>
              <a:r>
                <a:rPr lang="en-US" sz="10925">
                  <a:solidFill>
                    <a:srgbClr val="FFFFFF"/>
                  </a:solidFill>
                  <a:latin typeface="可画风暴黑-简"/>
                  <a:ea typeface="可画风暴黑-简"/>
                  <a:cs typeface="可画风暴黑-简"/>
                  <a:sym typeface="可画风暴黑-简"/>
                </a:rPr>
                <a:t>01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95851" y="4627515"/>
            <a:ext cx="6566258" cy="136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9099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研究进展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5851" y="6508737"/>
            <a:ext cx="5164104" cy="27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</a:pPr>
            <a:r>
              <a:rPr lang="en-US" sz="1974">
                <a:solidFill>
                  <a:srgbClr val="0D104D">
                    <a:alpha val="38824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RESEARCH PROGRESS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995851" y="8445758"/>
            <a:ext cx="374087" cy="37408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4724" lIns="54724" bIns="54724" rIns="54724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92636" y="-271853"/>
            <a:ext cx="167978" cy="1704849"/>
            <a:chOff x="0" y="0"/>
            <a:chExt cx="44241" cy="449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41" cy="449014"/>
            </a:xfrm>
            <a:custGeom>
              <a:avLst/>
              <a:gdLst/>
              <a:ahLst/>
              <a:cxnLst/>
              <a:rect r="r" b="b" t="t" l="l"/>
              <a:pathLst>
                <a:path h="449014" w="44241">
                  <a:moveTo>
                    <a:pt x="22121" y="0"/>
                  </a:moveTo>
                  <a:lnTo>
                    <a:pt x="22121" y="0"/>
                  </a:lnTo>
                  <a:cubicBezTo>
                    <a:pt x="34337" y="0"/>
                    <a:pt x="44241" y="9904"/>
                    <a:pt x="44241" y="22121"/>
                  </a:cubicBezTo>
                  <a:lnTo>
                    <a:pt x="44241" y="426893"/>
                  </a:lnTo>
                  <a:cubicBezTo>
                    <a:pt x="44241" y="432760"/>
                    <a:pt x="41911" y="438386"/>
                    <a:pt x="37762" y="442535"/>
                  </a:cubicBezTo>
                  <a:cubicBezTo>
                    <a:pt x="33614" y="446683"/>
                    <a:pt x="27987" y="449014"/>
                    <a:pt x="22121" y="449014"/>
                  </a:cubicBezTo>
                  <a:lnTo>
                    <a:pt x="22121" y="449014"/>
                  </a:lnTo>
                  <a:cubicBezTo>
                    <a:pt x="16254" y="449014"/>
                    <a:pt x="10627" y="446683"/>
                    <a:pt x="6479" y="442535"/>
                  </a:cubicBezTo>
                  <a:cubicBezTo>
                    <a:pt x="2331" y="438386"/>
                    <a:pt x="0" y="432760"/>
                    <a:pt x="0" y="426893"/>
                  </a:cubicBezTo>
                  <a:lnTo>
                    <a:pt x="0" y="22121"/>
                  </a:lnTo>
                  <a:cubicBezTo>
                    <a:pt x="0" y="16254"/>
                    <a:pt x="2331" y="10627"/>
                    <a:pt x="6479" y="6479"/>
                  </a:cubicBezTo>
                  <a:cubicBezTo>
                    <a:pt x="10627" y="2331"/>
                    <a:pt x="16254" y="0"/>
                    <a:pt x="2212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241" cy="496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69746" y="546632"/>
            <a:ext cx="2374380" cy="886364"/>
            <a:chOff x="0" y="0"/>
            <a:chExt cx="3165840" cy="118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885510" y="8272186"/>
            <a:ext cx="24290653" cy="2048329"/>
            <a:chOff x="0" y="0"/>
            <a:chExt cx="6397538" cy="5394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97538" cy="539478"/>
            </a:xfrm>
            <a:custGeom>
              <a:avLst/>
              <a:gdLst/>
              <a:ahLst/>
              <a:cxnLst/>
              <a:rect r="r" b="b" t="t" l="l"/>
              <a:pathLst>
                <a:path h="539478" w="6397538">
                  <a:moveTo>
                    <a:pt x="16255" y="0"/>
                  </a:moveTo>
                  <a:lnTo>
                    <a:pt x="6381283" y="0"/>
                  </a:lnTo>
                  <a:cubicBezTo>
                    <a:pt x="6385594" y="0"/>
                    <a:pt x="6389729" y="1713"/>
                    <a:pt x="6392777" y="4761"/>
                  </a:cubicBezTo>
                  <a:cubicBezTo>
                    <a:pt x="6395825" y="7809"/>
                    <a:pt x="6397538" y="11944"/>
                    <a:pt x="6397538" y="16255"/>
                  </a:cubicBezTo>
                  <a:lnTo>
                    <a:pt x="6397538" y="523223"/>
                  </a:lnTo>
                  <a:cubicBezTo>
                    <a:pt x="6397538" y="527534"/>
                    <a:pt x="6395825" y="531668"/>
                    <a:pt x="6392777" y="534717"/>
                  </a:cubicBezTo>
                  <a:cubicBezTo>
                    <a:pt x="6389729" y="537765"/>
                    <a:pt x="6385594" y="539478"/>
                    <a:pt x="6381283" y="539478"/>
                  </a:cubicBezTo>
                  <a:lnTo>
                    <a:pt x="16255" y="539478"/>
                  </a:lnTo>
                  <a:cubicBezTo>
                    <a:pt x="11944" y="539478"/>
                    <a:pt x="7809" y="537765"/>
                    <a:pt x="4761" y="534717"/>
                  </a:cubicBezTo>
                  <a:cubicBezTo>
                    <a:pt x="1713" y="531668"/>
                    <a:pt x="0" y="527534"/>
                    <a:pt x="0" y="523223"/>
                  </a:cubicBezTo>
                  <a:lnTo>
                    <a:pt x="0" y="16255"/>
                  </a:lnTo>
                  <a:cubicBezTo>
                    <a:pt x="0" y="11944"/>
                    <a:pt x="1713" y="7809"/>
                    <a:pt x="4761" y="4761"/>
                  </a:cubicBezTo>
                  <a:cubicBezTo>
                    <a:pt x="7809" y="1713"/>
                    <a:pt x="11944" y="0"/>
                    <a:pt x="1625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6397538" cy="61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8513" y="2543239"/>
            <a:ext cx="5004075" cy="2533422"/>
            <a:chOff x="0" y="0"/>
            <a:chExt cx="1539806" cy="77956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9806" cy="779560"/>
            </a:xfrm>
            <a:custGeom>
              <a:avLst/>
              <a:gdLst/>
              <a:ahLst/>
              <a:cxnLst/>
              <a:rect r="r" b="b" t="t" l="l"/>
              <a:pathLst>
                <a:path h="779560" w="1539806">
                  <a:moveTo>
                    <a:pt x="78903" y="0"/>
                  </a:moveTo>
                  <a:lnTo>
                    <a:pt x="1460903" y="0"/>
                  </a:lnTo>
                  <a:cubicBezTo>
                    <a:pt x="1504480" y="0"/>
                    <a:pt x="1539806" y="35326"/>
                    <a:pt x="1539806" y="78903"/>
                  </a:cubicBezTo>
                  <a:lnTo>
                    <a:pt x="1539806" y="700657"/>
                  </a:lnTo>
                  <a:cubicBezTo>
                    <a:pt x="1539806" y="721584"/>
                    <a:pt x="1531493" y="741653"/>
                    <a:pt x="1516696" y="756450"/>
                  </a:cubicBezTo>
                  <a:cubicBezTo>
                    <a:pt x="1501899" y="771247"/>
                    <a:pt x="1481829" y="779560"/>
                    <a:pt x="1460903" y="779560"/>
                  </a:cubicBezTo>
                  <a:lnTo>
                    <a:pt x="78903" y="779560"/>
                  </a:lnTo>
                  <a:cubicBezTo>
                    <a:pt x="35326" y="779560"/>
                    <a:pt x="0" y="744234"/>
                    <a:pt x="0" y="700657"/>
                  </a:cubicBezTo>
                  <a:lnTo>
                    <a:pt x="0" y="78903"/>
                  </a:lnTo>
                  <a:cubicBezTo>
                    <a:pt x="0" y="35326"/>
                    <a:pt x="35326" y="0"/>
                    <a:pt x="78903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539806" cy="770035"/>
            </a:xfrm>
            <a:prstGeom prst="rect">
              <a:avLst/>
            </a:prstGeom>
          </p:spPr>
          <p:txBody>
            <a:bodyPr anchor="ctr" rtlCol="false" tIns="43481" lIns="43481" bIns="43481" rIns="43481"/>
            <a:lstStyle/>
            <a:p>
              <a:pPr algn="ctr" marL="0" indent="0" lvl="0">
                <a:lnSpc>
                  <a:spcPts val="272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82808" y="2543239"/>
            <a:ext cx="5004075" cy="2533422"/>
            <a:chOff x="0" y="0"/>
            <a:chExt cx="1539806" cy="7795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39806" cy="779560"/>
            </a:xfrm>
            <a:custGeom>
              <a:avLst/>
              <a:gdLst/>
              <a:ahLst/>
              <a:cxnLst/>
              <a:rect r="r" b="b" t="t" l="l"/>
              <a:pathLst>
                <a:path h="779560" w="1539806">
                  <a:moveTo>
                    <a:pt x="78903" y="0"/>
                  </a:moveTo>
                  <a:lnTo>
                    <a:pt x="1460903" y="0"/>
                  </a:lnTo>
                  <a:cubicBezTo>
                    <a:pt x="1504480" y="0"/>
                    <a:pt x="1539806" y="35326"/>
                    <a:pt x="1539806" y="78903"/>
                  </a:cubicBezTo>
                  <a:lnTo>
                    <a:pt x="1539806" y="700657"/>
                  </a:lnTo>
                  <a:cubicBezTo>
                    <a:pt x="1539806" y="721584"/>
                    <a:pt x="1531493" y="741653"/>
                    <a:pt x="1516696" y="756450"/>
                  </a:cubicBezTo>
                  <a:cubicBezTo>
                    <a:pt x="1501899" y="771247"/>
                    <a:pt x="1481829" y="779560"/>
                    <a:pt x="1460903" y="779560"/>
                  </a:cubicBezTo>
                  <a:lnTo>
                    <a:pt x="78903" y="779560"/>
                  </a:lnTo>
                  <a:cubicBezTo>
                    <a:pt x="35326" y="779560"/>
                    <a:pt x="0" y="744234"/>
                    <a:pt x="0" y="700657"/>
                  </a:cubicBezTo>
                  <a:lnTo>
                    <a:pt x="0" y="78903"/>
                  </a:lnTo>
                  <a:cubicBezTo>
                    <a:pt x="0" y="35326"/>
                    <a:pt x="35326" y="0"/>
                    <a:pt x="78903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539806" cy="770035"/>
            </a:xfrm>
            <a:prstGeom prst="rect">
              <a:avLst/>
            </a:prstGeom>
          </p:spPr>
          <p:txBody>
            <a:bodyPr anchor="ctr" rtlCol="false" tIns="43481" lIns="43481" bIns="43481" rIns="43481"/>
            <a:lstStyle/>
            <a:p>
              <a:pPr algn="ctr" marL="0" indent="0" lvl="0">
                <a:lnSpc>
                  <a:spcPts val="272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698513" y="5920882"/>
            <a:ext cx="5004075" cy="2533422"/>
            <a:chOff x="0" y="0"/>
            <a:chExt cx="1539806" cy="7795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39806" cy="779560"/>
            </a:xfrm>
            <a:custGeom>
              <a:avLst/>
              <a:gdLst/>
              <a:ahLst/>
              <a:cxnLst/>
              <a:rect r="r" b="b" t="t" l="l"/>
              <a:pathLst>
                <a:path h="779560" w="1539806">
                  <a:moveTo>
                    <a:pt x="78903" y="0"/>
                  </a:moveTo>
                  <a:lnTo>
                    <a:pt x="1460903" y="0"/>
                  </a:lnTo>
                  <a:cubicBezTo>
                    <a:pt x="1504480" y="0"/>
                    <a:pt x="1539806" y="35326"/>
                    <a:pt x="1539806" y="78903"/>
                  </a:cubicBezTo>
                  <a:lnTo>
                    <a:pt x="1539806" y="700657"/>
                  </a:lnTo>
                  <a:cubicBezTo>
                    <a:pt x="1539806" y="721584"/>
                    <a:pt x="1531493" y="741653"/>
                    <a:pt x="1516696" y="756450"/>
                  </a:cubicBezTo>
                  <a:cubicBezTo>
                    <a:pt x="1501899" y="771247"/>
                    <a:pt x="1481829" y="779560"/>
                    <a:pt x="1460903" y="779560"/>
                  </a:cubicBezTo>
                  <a:lnTo>
                    <a:pt x="78903" y="779560"/>
                  </a:lnTo>
                  <a:cubicBezTo>
                    <a:pt x="35326" y="779560"/>
                    <a:pt x="0" y="744234"/>
                    <a:pt x="0" y="700657"/>
                  </a:cubicBezTo>
                  <a:lnTo>
                    <a:pt x="0" y="78903"/>
                  </a:lnTo>
                  <a:cubicBezTo>
                    <a:pt x="0" y="35326"/>
                    <a:pt x="35326" y="0"/>
                    <a:pt x="7890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1539806" cy="770035"/>
            </a:xfrm>
            <a:prstGeom prst="rect">
              <a:avLst/>
            </a:prstGeom>
          </p:spPr>
          <p:txBody>
            <a:bodyPr anchor="ctr" rtlCol="false" tIns="43481" lIns="43481" bIns="43481" rIns="43481"/>
            <a:lstStyle/>
            <a:p>
              <a:pPr algn="ctr" marL="0" indent="0" lvl="0">
                <a:lnSpc>
                  <a:spcPts val="272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082808" y="5920882"/>
            <a:ext cx="5004075" cy="2533422"/>
            <a:chOff x="0" y="0"/>
            <a:chExt cx="1539806" cy="7795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39806" cy="779560"/>
            </a:xfrm>
            <a:custGeom>
              <a:avLst/>
              <a:gdLst/>
              <a:ahLst/>
              <a:cxnLst/>
              <a:rect r="r" b="b" t="t" l="l"/>
              <a:pathLst>
                <a:path h="779560" w="1539806">
                  <a:moveTo>
                    <a:pt x="78903" y="0"/>
                  </a:moveTo>
                  <a:lnTo>
                    <a:pt x="1460903" y="0"/>
                  </a:lnTo>
                  <a:cubicBezTo>
                    <a:pt x="1504480" y="0"/>
                    <a:pt x="1539806" y="35326"/>
                    <a:pt x="1539806" y="78903"/>
                  </a:cubicBezTo>
                  <a:lnTo>
                    <a:pt x="1539806" y="700657"/>
                  </a:lnTo>
                  <a:cubicBezTo>
                    <a:pt x="1539806" y="721584"/>
                    <a:pt x="1531493" y="741653"/>
                    <a:pt x="1516696" y="756450"/>
                  </a:cubicBezTo>
                  <a:cubicBezTo>
                    <a:pt x="1501899" y="771247"/>
                    <a:pt x="1481829" y="779560"/>
                    <a:pt x="1460903" y="779560"/>
                  </a:cubicBezTo>
                  <a:lnTo>
                    <a:pt x="78903" y="779560"/>
                  </a:lnTo>
                  <a:cubicBezTo>
                    <a:pt x="35326" y="779560"/>
                    <a:pt x="0" y="744234"/>
                    <a:pt x="0" y="700657"/>
                  </a:cubicBezTo>
                  <a:lnTo>
                    <a:pt x="0" y="78903"/>
                  </a:lnTo>
                  <a:cubicBezTo>
                    <a:pt x="0" y="35326"/>
                    <a:pt x="35326" y="0"/>
                    <a:pt x="7890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9525"/>
              <a:ext cx="1539806" cy="770035"/>
            </a:xfrm>
            <a:prstGeom prst="rect">
              <a:avLst/>
            </a:prstGeom>
          </p:spPr>
          <p:txBody>
            <a:bodyPr anchor="ctr" rtlCol="false" tIns="43481" lIns="43481" bIns="43481" rIns="43481"/>
            <a:lstStyle/>
            <a:p>
              <a:pPr algn="ctr" marL="0" indent="0" lvl="0">
                <a:lnSpc>
                  <a:spcPts val="2723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3946316" y="2126906"/>
            <a:ext cx="1275462" cy="1256618"/>
          </a:xfrm>
          <a:custGeom>
            <a:avLst/>
            <a:gdLst/>
            <a:ahLst/>
            <a:cxnLst/>
            <a:rect r="r" b="b" t="t" l="l"/>
            <a:pathLst>
              <a:path h="1256618" w="1275462">
                <a:moveTo>
                  <a:pt x="0" y="0"/>
                </a:moveTo>
                <a:lnTo>
                  <a:pt x="1275462" y="0"/>
                </a:lnTo>
                <a:lnTo>
                  <a:pt x="1275462" y="1256618"/>
                </a:lnTo>
                <a:lnTo>
                  <a:pt x="0" y="1256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749" t="-3425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410240" y="2081504"/>
            <a:ext cx="1289564" cy="1256618"/>
          </a:xfrm>
          <a:custGeom>
            <a:avLst/>
            <a:gdLst/>
            <a:ahLst/>
            <a:cxnLst/>
            <a:rect r="r" b="b" t="t" l="l"/>
            <a:pathLst>
              <a:path h="1256618" w="1289564">
                <a:moveTo>
                  <a:pt x="0" y="0"/>
                </a:moveTo>
                <a:lnTo>
                  <a:pt x="1289564" y="0"/>
                </a:lnTo>
                <a:lnTo>
                  <a:pt x="1289564" y="1256618"/>
                </a:lnTo>
                <a:lnTo>
                  <a:pt x="0" y="1256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40" t="-11138" r="-10282" b="-7706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70167" y="5486088"/>
            <a:ext cx="1345342" cy="1366455"/>
          </a:xfrm>
          <a:custGeom>
            <a:avLst/>
            <a:gdLst/>
            <a:ahLst/>
            <a:cxnLst/>
            <a:rect r="r" b="b" t="t" l="l"/>
            <a:pathLst>
              <a:path h="1366455" w="1345342">
                <a:moveTo>
                  <a:pt x="0" y="0"/>
                </a:moveTo>
                <a:lnTo>
                  <a:pt x="1345342" y="0"/>
                </a:lnTo>
                <a:lnTo>
                  <a:pt x="1345342" y="1366456"/>
                </a:lnTo>
                <a:lnTo>
                  <a:pt x="0" y="136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368" t="-13755" r="-8172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9316161" y="5486088"/>
            <a:ext cx="1383643" cy="1366455"/>
          </a:xfrm>
          <a:custGeom>
            <a:avLst/>
            <a:gdLst/>
            <a:ahLst/>
            <a:cxnLst/>
            <a:rect r="r" b="b" t="t" l="l"/>
            <a:pathLst>
              <a:path h="1366455" w="1383643">
                <a:moveTo>
                  <a:pt x="0" y="0"/>
                </a:moveTo>
                <a:lnTo>
                  <a:pt x="1383643" y="0"/>
                </a:lnTo>
                <a:lnTo>
                  <a:pt x="1383643" y="1366456"/>
                </a:lnTo>
                <a:lnTo>
                  <a:pt x="0" y="1366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727021" y="2081504"/>
            <a:ext cx="2425893" cy="1861873"/>
          </a:xfrm>
          <a:custGeom>
            <a:avLst/>
            <a:gdLst/>
            <a:ahLst/>
            <a:cxnLst/>
            <a:rect r="r" b="b" t="t" l="l"/>
            <a:pathLst>
              <a:path h="1861873" w="2425893">
                <a:moveTo>
                  <a:pt x="0" y="0"/>
                </a:moveTo>
                <a:lnTo>
                  <a:pt x="2425893" y="0"/>
                </a:lnTo>
                <a:lnTo>
                  <a:pt x="2425893" y="1861873"/>
                </a:lnTo>
                <a:lnTo>
                  <a:pt x="0" y="18618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619639" y="2081504"/>
            <a:ext cx="2380519" cy="1832999"/>
          </a:xfrm>
          <a:custGeom>
            <a:avLst/>
            <a:gdLst/>
            <a:ahLst/>
            <a:cxnLst/>
            <a:rect r="r" b="b" t="t" l="l"/>
            <a:pathLst>
              <a:path h="1832999" w="2380519">
                <a:moveTo>
                  <a:pt x="0" y="0"/>
                </a:moveTo>
                <a:lnTo>
                  <a:pt x="2380519" y="0"/>
                </a:lnTo>
                <a:lnTo>
                  <a:pt x="2380519" y="1832999"/>
                </a:lnTo>
                <a:lnTo>
                  <a:pt x="0" y="18329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1727021" y="4197146"/>
            <a:ext cx="2425893" cy="1867938"/>
          </a:xfrm>
          <a:custGeom>
            <a:avLst/>
            <a:gdLst/>
            <a:ahLst/>
            <a:cxnLst/>
            <a:rect r="r" b="b" t="t" l="l"/>
            <a:pathLst>
              <a:path h="1867938" w="2425893">
                <a:moveTo>
                  <a:pt x="0" y="0"/>
                </a:moveTo>
                <a:lnTo>
                  <a:pt x="2425893" y="0"/>
                </a:lnTo>
                <a:lnTo>
                  <a:pt x="2425893" y="1867938"/>
                </a:lnTo>
                <a:lnTo>
                  <a:pt x="0" y="18679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533914" y="4197146"/>
            <a:ext cx="2466244" cy="1899008"/>
          </a:xfrm>
          <a:custGeom>
            <a:avLst/>
            <a:gdLst/>
            <a:ahLst/>
            <a:cxnLst/>
            <a:rect r="r" b="b" t="t" l="l"/>
            <a:pathLst>
              <a:path h="1899008" w="2466244">
                <a:moveTo>
                  <a:pt x="0" y="0"/>
                </a:moveTo>
                <a:lnTo>
                  <a:pt x="2466244" y="0"/>
                </a:lnTo>
                <a:lnTo>
                  <a:pt x="2466244" y="1899008"/>
                </a:lnTo>
                <a:lnTo>
                  <a:pt x="0" y="1899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727021" y="6322259"/>
            <a:ext cx="2425893" cy="1867938"/>
          </a:xfrm>
          <a:custGeom>
            <a:avLst/>
            <a:gdLst/>
            <a:ahLst/>
            <a:cxnLst/>
            <a:rect r="r" b="b" t="t" l="l"/>
            <a:pathLst>
              <a:path h="1867938" w="2425893">
                <a:moveTo>
                  <a:pt x="0" y="0"/>
                </a:moveTo>
                <a:lnTo>
                  <a:pt x="2425893" y="0"/>
                </a:lnTo>
                <a:lnTo>
                  <a:pt x="2425893" y="1867937"/>
                </a:lnTo>
                <a:lnTo>
                  <a:pt x="0" y="18679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533914" y="6381904"/>
            <a:ext cx="2420586" cy="1860826"/>
          </a:xfrm>
          <a:custGeom>
            <a:avLst/>
            <a:gdLst/>
            <a:ahLst/>
            <a:cxnLst/>
            <a:rect r="r" b="b" t="t" l="l"/>
            <a:pathLst>
              <a:path h="1860826" w="2420586">
                <a:moveTo>
                  <a:pt x="0" y="0"/>
                </a:moveTo>
                <a:lnTo>
                  <a:pt x="2420586" y="0"/>
                </a:lnTo>
                <a:lnTo>
                  <a:pt x="2420586" y="1860825"/>
                </a:lnTo>
                <a:lnTo>
                  <a:pt x="0" y="1860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855702" y="400490"/>
            <a:ext cx="12776319" cy="112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 spc="441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MERN技术栈学习-系统构建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3973" y="2808336"/>
            <a:ext cx="453337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3081" spc="342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MongoDB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23973" y="3408225"/>
            <a:ext cx="4191536" cy="141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797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学习基于文档的NoSQL非关系型数据库MongoDB</a:t>
            </a:r>
            <a:r>
              <a:rPr lang="en-US" sz="1797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、CRUD操作、索引优化、聚合管道与备份恢复、复制集分片、安全权限管理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508268" y="2808336"/>
            <a:ext cx="453337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3081" spc="342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Express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508268" y="3408225"/>
            <a:ext cx="4191536" cy="10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797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学习Express.js路由与</a:t>
            </a:r>
            <a:r>
              <a:rPr lang="en-US" sz="1797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中间件、RESTful API、请求响应处理、错误捕获、安全防护。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23973" y="6185980"/>
            <a:ext cx="453337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3081" spc="342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React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3973" y="6785869"/>
            <a:ext cx="4191536" cy="10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797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学习React组</a:t>
            </a:r>
            <a:r>
              <a:rPr lang="en-US" sz="1797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件生命周期与Hooks、虚拟DOM原理、状态管理(Context或Redux)、路由与表单。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508268" y="6185980"/>
            <a:ext cx="4533376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7"/>
              </a:lnSpc>
            </a:pPr>
            <a:r>
              <a:rPr lang="en-US" sz="3081" spc="342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Node.js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6508268" y="6785869"/>
            <a:ext cx="4191536" cy="105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5"/>
              </a:lnSpc>
            </a:pPr>
            <a:r>
              <a:rPr lang="en-US" sz="1797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学习Node.js环境、异步编程(回调/Promise/async‑await)、I/O操作与安全</a:t>
            </a:r>
            <a:r>
              <a:rPr lang="en-US" sz="1797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。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727021" y="1505559"/>
            <a:ext cx="4527669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79"/>
              </a:lnSpc>
            </a:pPr>
            <a:r>
              <a:rPr lang="en-US" b="true" sz="1699" spc="115">
                <a:solidFill>
                  <a:srgbClr val="0D104D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学习记录：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92636" y="-271853"/>
            <a:ext cx="167978" cy="1704849"/>
            <a:chOff x="0" y="0"/>
            <a:chExt cx="44241" cy="449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41" cy="449014"/>
            </a:xfrm>
            <a:custGeom>
              <a:avLst/>
              <a:gdLst/>
              <a:ahLst/>
              <a:cxnLst/>
              <a:rect r="r" b="b" t="t" l="l"/>
              <a:pathLst>
                <a:path h="449014" w="44241">
                  <a:moveTo>
                    <a:pt x="22121" y="0"/>
                  </a:moveTo>
                  <a:lnTo>
                    <a:pt x="22121" y="0"/>
                  </a:lnTo>
                  <a:cubicBezTo>
                    <a:pt x="34337" y="0"/>
                    <a:pt x="44241" y="9904"/>
                    <a:pt x="44241" y="22121"/>
                  </a:cubicBezTo>
                  <a:lnTo>
                    <a:pt x="44241" y="426893"/>
                  </a:lnTo>
                  <a:cubicBezTo>
                    <a:pt x="44241" y="432760"/>
                    <a:pt x="41911" y="438386"/>
                    <a:pt x="37762" y="442535"/>
                  </a:cubicBezTo>
                  <a:cubicBezTo>
                    <a:pt x="33614" y="446683"/>
                    <a:pt x="27987" y="449014"/>
                    <a:pt x="22121" y="449014"/>
                  </a:cubicBezTo>
                  <a:lnTo>
                    <a:pt x="22121" y="449014"/>
                  </a:lnTo>
                  <a:cubicBezTo>
                    <a:pt x="16254" y="449014"/>
                    <a:pt x="10627" y="446683"/>
                    <a:pt x="6479" y="442535"/>
                  </a:cubicBezTo>
                  <a:cubicBezTo>
                    <a:pt x="2331" y="438386"/>
                    <a:pt x="0" y="432760"/>
                    <a:pt x="0" y="426893"/>
                  </a:cubicBezTo>
                  <a:lnTo>
                    <a:pt x="0" y="22121"/>
                  </a:lnTo>
                  <a:cubicBezTo>
                    <a:pt x="0" y="16254"/>
                    <a:pt x="2331" y="10627"/>
                    <a:pt x="6479" y="6479"/>
                  </a:cubicBezTo>
                  <a:cubicBezTo>
                    <a:pt x="10627" y="2331"/>
                    <a:pt x="16254" y="0"/>
                    <a:pt x="2212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241" cy="496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69746" y="546632"/>
            <a:ext cx="2374380" cy="886364"/>
            <a:chOff x="0" y="0"/>
            <a:chExt cx="3165840" cy="118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39710" y="6188025"/>
            <a:ext cx="10529003" cy="3679875"/>
            <a:chOff x="0" y="0"/>
            <a:chExt cx="2773071" cy="9691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3071" cy="969185"/>
            </a:xfrm>
            <a:custGeom>
              <a:avLst/>
              <a:gdLst/>
              <a:ahLst/>
              <a:cxnLst/>
              <a:rect r="r" b="b" t="t" l="l"/>
              <a:pathLst>
                <a:path h="969185" w="2773071">
                  <a:moveTo>
                    <a:pt x="37500" y="0"/>
                  </a:moveTo>
                  <a:lnTo>
                    <a:pt x="2735571" y="0"/>
                  </a:lnTo>
                  <a:cubicBezTo>
                    <a:pt x="2745516" y="0"/>
                    <a:pt x="2755055" y="3951"/>
                    <a:pt x="2762087" y="10984"/>
                  </a:cubicBezTo>
                  <a:cubicBezTo>
                    <a:pt x="2769120" y="18016"/>
                    <a:pt x="2773071" y="27554"/>
                    <a:pt x="2773071" y="37500"/>
                  </a:cubicBezTo>
                  <a:lnTo>
                    <a:pt x="2773071" y="931685"/>
                  </a:lnTo>
                  <a:cubicBezTo>
                    <a:pt x="2773071" y="941631"/>
                    <a:pt x="2769120" y="951169"/>
                    <a:pt x="2762087" y="958202"/>
                  </a:cubicBezTo>
                  <a:cubicBezTo>
                    <a:pt x="2755055" y="965234"/>
                    <a:pt x="2745516" y="969185"/>
                    <a:pt x="2735571" y="969185"/>
                  </a:cubicBezTo>
                  <a:lnTo>
                    <a:pt x="37500" y="969185"/>
                  </a:lnTo>
                  <a:cubicBezTo>
                    <a:pt x="27554" y="969185"/>
                    <a:pt x="18016" y="965234"/>
                    <a:pt x="10984" y="958202"/>
                  </a:cubicBezTo>
                  <a:cubicBezTo>
                    <a:pt x="3951" y="951169"/>
                    <a:pt x="0" y="941631"/>
                    <a:pt x="0" y="931685"/>
                  </a:cubicBezTo>
                  <a:lnTo>
                    <a:pt x="0" y="37500"/>
                  </a:lnTo>
                  <a:cubicBezTo>
                    <a:pt x="0" y="27554"/>
                    <a:pt x="3951" y="18016"/>
                    <a:pt x="10984" y="10984"/>
                  </a:cubicBezTo>
                  <a:cubicBezTo>
                    <a:pt x="18016" y="3951"/>
                    <a:pt x="27554" y="0"/>
                    <a:pt x="37500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773071" cy="959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67973" y="2031534"/>
            <a:ext cx="11085112" cy="3842166"/>
            <a:chOff x="0" y="0"/>
            <a:chExt cx="2919536" cy="10119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19536" cy="1011929"/>
            </a:xfrm>
            <a:custGeom>
              <a:avLst/>
              <a:gdLst/>
              <a:ahLst/>
              <a:cxnLst/>
              <a:rect r="r" b="b" t="t" l="l"/>
              <a:pathLst>
                <a:path h="1011929" w="2919536">
                  <a:moveTo>
                    <a:pt x="35619" y="0"/>
                  </a:moveTo>
                  <a:lnTo>
                    <a:pt x="2883917" y="0"/>
                  </a:lnTo>
                  <a:cubicBezTo>
                    <a:pt x="2903588" y="0"/>
                    <a:pt x="2919536" y="15947"/>
                    <a:pt x="2919536" y="35619"/>
                  </a:cubicBezTo>
                  <a:lnTo>
                    <a:pt x="2919536" y="976310"/>
                  </a:lnTo>
                  <a:cubicBezTo>
                    <a:pt x="2919536" y="995982"/>
                    <a:pt x="2903588" y="1011929"/>
                    <a:pt x="2883917" y="1011929"/>
                  </a:cubicBezTo>
                  <a:lnTo>
                    <a:pt x="35619" y="1011929"/>
                  </a:lnTo>
                  <a:cubicBezTo>
                    <a:pt x="15947" y="1011929"/>
                    <a:pt x="0" y="995982"/>
                    <a:pt x="0" y="976310"/>
                  </a:cubicBezTo>
                  <a:lnTo>
                    <a:pt x="0" y="35619"/>
                  </a:lnTo>
                  <a:cubicBezTo>
                    <a:pt x="0" y="15947"/>
                    <a:pt x="15947" y="0"/>
                    <a:pt x="35619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2919536" cy="1002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43464" y="5405175"/>
            <a:ext cx="96988" cy="1662689"/>
            <a:chOff x="0" y="0"/>
            <a:chExt cx="25544" cy="4379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44" cy="437910"/>
            </a:xfrm>
            <a:custGeom>
              <a:avLst/>
              <a:gdLst/>
              <a:ahLst/>
              <a:cxnLst/>
              <a:rect r="r" b="b" t="t" l="l"/>
              <a:pathLst>
                <a:path h="437910" w="25544">
                  <a:moveTo>
                    <a:pt x="12772" y="0"/>
                  </a:moveTo>
                  <a:lnTo>
                    <a:pt x="12772" y="0"/>
                  </a:lnTo>
                  <a:cubicBezTo>
                    <a:pt x="19826" y="0"/>
                    <a:pt x="25544" y="5718"/>
                    <a:pt x="25544" y="12772"/>
                  </a:cubicBezTo>
                  <a:lnTo>
                    <a:pt x="25544" y="425138"/>
                  </a:lnTo>
                  <a:cubicBezTo>
                    <a:pt x="25544" y="432192"/>
                    <a:pt x="19826" y="437910"/>
                    <a:pt x="12772" y="437910"/>
                  </a:cubicBezTo>
                  <a:lnTo>
                    <a:pt x="12772" y="437910"/>
                  </a:lnTo>
                  <a:cubicBezTo>
                    <a:pt x="5718" y="437910"/>
                    <a:pt x="0" y="432192"/>
                    <a:pt x="0" y="425138"/>
                  </a:cubicBezTo>
                  <a:lnTo>
                    <a:pt x="0" y="12772"/>
                  </a:lnTo>
                  <a:cubicBezTo>
                    <a:pt x="0" y="5718"/>
                    <a:pt x="5718" y="0"/>
                    <a:pt x="12772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5544" cy="48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963003" y="1248683"/>
            <a:ext cx="96988" cy="1662689"/>
            <a:chOff x="0" y="0"/>
            <a:chExt cx="25544" cy="4379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544" cy="437910"/>
            </a:xfrm>
            <a:custGeom>
              <a:avLst/>
              <a:gdLst/>
              <a:ahLst/>
              <a:cxnLst/>
              <a:rect r="r" b="b" t="t" l="l"/>
              <a:pathLst>
                <a:path h="437910" w="25544">
                  <a:moveTo>
                    <a:pt x="12772" y="0"/>
                  </a:moveTo>
                  <a:lnTo>
                    <a:pt x="12772" y="0"/>
                  </a:lnTo>
                  <a:cubicBezTo>
                    <a:pt x="19826" y="0"/>
                    <a:pt x="25544" y="5718"/>
                    <a:pt x="25544" y="12772"/>
                  </a:cubicBezTo>
                  <a:lnTo>
                    <a:pt x="25544" y="425138"/>
                  </a:lnTo>
                  <a:cubicBezTo>
                    <a:pt x="25544" y="432192"/>
                    <a:pt x="19826" y="437910"/>
                    <a:pt x="12772" y="437910"/>
                  </a:cubicBezTo>
                  <a:lnTo>
                    <a:pt x="12772" y="437910"/>
                  </a:lnTo>
                  <a:cubicBezTo>
                    <a:pt x="5718" y="437910"/>
                    <a:pt x="0" y="432192"/>
                    <a:pt x="0" y="425138"/>
                  </a:cubicBezTo>
                  <a:lnTo>
                    <a:pt x="0" y="12772"/>
                  </a:lnTo>
                  <a:cubicBezTo>
                    <a:pt x="0" y="5718"/>
                    <a:pt x="5718" y="0"/>
                    <a:pt x="127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5544" cy="48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91797" y="6188025"/>
            <a:ext cx="7796203" cy="3622725"/>
            <a:chOff x="0" y="0"/>
            <a:chExt cx="1207836" cy="5612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7836" cy="561255"/>
            </a:xfrm>
            <a:custGeom>
              <a:avLst/>
              <a:gdLst/>
              <a:ahLst/>
              <a:cxnLst/>
              <a:rect r="r" b="b" t="t" l="l"/>
              <a:pathLst>
                <a:path h="561255" w="1207836">
                  <a:moveTo>
                    <a:pt x="22840" y="0"/>
                  </a:moveTo>
                  <a:lnTo>
                    <a:pt x="1184996" y="0"/>
                  </a:lnTo>
                  <a:cubicBezTo>
                    <a:pt x="1197610" y="0"/>
                    <a:pt x="1207836" y="10226"/>
                    <a:pt x="1207836" y="22840"/>
                  </a:cubicBezTo>
                  <a:lnTo>
                    <a:pt x="1207836" y="538415"/>
                  </a:lnTo>
                  <a:cubicBezTo>
                    <a:pt x="1207836" y="551029"/>
                    <a:pt x="1197610" y="561255"/>
                    <a:pt x="1184996" y="561255"/>
                  </a:cubicBezTo>
                  <a:lnTo>
                    <a:pt x="22840" y="561255"/>
                  </a:lnTo>
                  <a:cubicBezTo>
                    <a:pt x="10226" y="561255"/>
                    <a:pt x="0" y="551029"/>
                    <a:pt x="0" y="538415"/>
                  </a:cubicBezTo>
                  <a:lnTo>
                    <a:pt x="0" y="22840"/>
                  </a:lnTo>
                  <a:cubicBezTo>
                    <a:pt x="0" y="10226"/>
                    <a:pt x="10226" y="0"/>
                    <a:pt x="228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7782" r="0" b="-47782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0" y="2031534"/>
            <a:ext cx="7402787" cy="3842166"/>
            <a:chOff x="0" y="0"/>
            <a:chExt cx="1249918" cy="6487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9918" cy="648728"/>
            </a:xfrm>
            <a:custGeom>
              <a:avLst/>
              <a:gdLst/>
              <a:ahLst/>
              <a:cxnLst/>
              <a:rect r="r" b="b" t="t" l="l"/>
              <a:pathLst>
                <a:path h="648728" w="1249918">
                  <a:moveTo>
                    <a:pt x="24054" y="0"/>
                  </a:moveTo>
                  <a:lnTo>
                    <a:pt x="1225864" y="0"/>
                  </a:lnTo>
                  <a:cubicBezTo>
                    <a:pt x="1239148" y="0"/>
                    <a:pt x="1249918" y="10769"/>
                    <a:pt x="1249918" y="24054"/>
                  </a:cubicBezTo>
                  <a:lnTo>
                    <a:pt x="1249918" y="624674"/>
                  </a:lnTo>
                  <a:cubicBezTo>
                    <a:pt x="1249918" y="637958"/>
                    <a:pt x="1239148" y="648728"/>
                    <a:pt x="1225864" y="648728"/>
                  </a:cubicBezTo>
                  <a:lnTo>
                    <a:pt x="24054" y="648728"/>
                  </a:lnTo>
                  <a:cubicBezTo>
                    <a:pt x="10769" y="648728"/>
                    <a:pt x="0" y="637958"/>
                    <a:pt x="0" y="624674"/>
                  </a:cubicBezTo>
                  <a:lnTo>
                    <a:pt x="0" y="24054"/>
                  </a:lnTo>
                  <a:cubicBezTo>
                    <a:pt x="0" y="10769"/>
                    <a:pt x="10769" y="0"/>
                    <a:pt x="24054" y="0"/>
                  </a:cubicBezTo>
                  <a:close/>
                </a:path>
              </a:pathLst>
            </a:custGeom>
            <a:blipFill>
              <a:blip r:embed="rId5"/>
              <a:stretch>
                <a:fillRect l="-2692" t="0" r="-2692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55702" y="400490"/>
            <a:ext cx="12776319" cy="112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 spc="441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智能推荐系统-Gemini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614" y="6589813"/>
            <a:ext cx="712962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Prompt工程及优化生成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6625" y="7203755"/>
            <a:ext cx="8764704" cy="248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4" indent="-151132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定义多种徒步旅游提示模板：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travelPrompts数组包含了不同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旅行场景的提示模板，如天气、位置、行程、预算、住宿等，为生成的响应提供框架和结构。</a:t>
            </a:r>
          </a:p>
          <a:p>
            <a:pPr algn="l" marL="302264" indent="-151132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动态选择提示模板：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createPrompt函数根据用户输入的内容，自动选择最匹配的提示模板，依据关键词（如“天气”、“位置”）来匹配合适的模板</a:t>
            </a: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。</a:t>
            </a:r>
          </a:p>
          <a:p>
            <a:pPr algn="l" marL="302264" indent="-151132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占位符动态替换： 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模板中的占位符（如{location}、{duration}等）会根据用户输入或缺失信息被替换为通用词汇，确保生成的提示有效且清晰。</a:t>
            </a:r>
          </a:p>
          <a:p>
            <a:pPr algn="l" marL="302264" indent="-151132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适应性和灵活性：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当用户输入无法完全匹配模板时，代码会选择最合适的模板，或调整内容以适应不同需求，确保生成的回答具有灵活性和高质量。</a:t>
            </a: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084902" y="2362397"/>
            <a:ext cx="704336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Gemini——API接入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80152" y="2988905"/>
            <a:ext cx="9776783" cy="2757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参考Gemini API官方文档：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根据Gemini API的官方文档，了解gemini-1.5-pro的功能、接口格式、请求参数和响应结构。熟悉如何进行身份验证、API调用限制以及如何配置生成参数。</a:t>
            </a:r>
          </a:p>
          <a:p>
            <a:pPr algn="l" marL="302261" indent="-151130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配置API密钥与配置环境变量：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配置并获取Gemini API密钥，将其存储在.env文件中。从环境变量中读取API密钥，确保密钥的安全性，避免直接暴露在代码中。</a:t>
            </a:r>
          </a:p>
          <a:p>
            <a:pPr algn="l" marL="302261" indent="-151130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使用Axios发送HTTP请求：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在React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中使用Axios请求库发送HTTP请求，通过API密钥和生成参数调用Gemini生成模型接口，并处理返回的数据。</a:t>
            </a:r>
          </a:p>
          <a:p>
            <a:pPr algn="l" marL="302261" indent="-151130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结合useEffect与useState获取与展示</a:t>
            </a: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数据：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通过React的useEffect钩子来发送请求并获取数据，使用useState钩子存储响应结果。确保组件在数据加载完成后自动重新渲染，展示生成内容。</a:t>
            </a:r>
          </a:p>
          <a:p>
            <a:pPr algn="l" marL="302261" indent="-151130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处理请求异常与加载状态：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实现加载状态指示器，并通过错误捕获机制处理请求中的异常，确保应用稳定性。</a:t>
            </a:r>
          </a:p>
          <a:p>
            <a:pPr algn="l">
              <a:lnSpc>
                <a:spcPts val="224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92636" y="-271853"/>
            <a:ext cx="167978" cy="1704849"/>
            <a:chOff x="0" y="0"/>
            <a:chExt cx="44241" cy="449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41" cy="449014"/>
            </a:xfrm>
            <a:custGeom>
              <a:avLst/>
              <a:gdLst/>
              <a:ahLst/>
              <a:cxnLst/>
              <a:rect r="r" b="b" t="t" l="l"/>
              <a:pathLst>
                <a:path h="449014" w="44241">
                  <a:moveTo>
                    <a:pt x="22121" y="0"/>
                  </a:moveTo>
                  <a:lnTo>
                    <a:pt x="22121" y="0"/>
                  </a:lnTo>
                  <a:cubicBezTo>
                    <a:pt x="34337" y="0"/>
                    <a:pt x="44241" y="9904"/>
                    <a:pt x="44241" y="22121"/>
                  </a:cubicBezTo>
                  <a:lnTo>
                    <a:pt x="44241" y="426893"/>
                  </a:lnTo>
                  <a:cubicBezTo>
                    <a:pt x="44241" y="432760"/>
                    <a:pt x="41911" y="438386"/>
                    <a:pt x="37762" y="442535"/>
                  </a:cubicBezTo>
                  <a:cubicBezTo>
                    <a:pt x="33614" y="446683"/>
                    <a:pt x="27987" y="449014"/>
                    <a:pt x="22121" y="449014"/>
                  </a:cubicBezTo>
                  <a:lnTo>
                    <a:pt x="22121" y="449014"/>
                  </a:lnTo>
                  <a:cubicBezTo>
                    <a:pt x="16254" y="449014"/>
                    <a:pt x="10627" y="446683"/>
                    <a:pt x="6479" y="442535"/>
                  </a:cubicBezTo>
                  <a:cubicBezTo>
                    <a:pt x="2331" y="438386"/>
                    <a:pt x="0" y="432760"/>
                    <a:pt x="0" y="426893"/>
                  </a:cubicBezTo>
                  <a:lnTo>
                    <a:pt x="0" y="22121"/>
                  </a:lnTo>
                  <a:cubicBezTo>
                    <a:pt x="0" y="16254"/>
                    <a:pt x="2331" y="10627"/>
                    <a:pt x="6479" y="6479"/>
                  </a:cubicBezTo>
                  <a:cubicBezTo>
                    <a:pt x="10627" y="2331"/>
                    <a:pt x="16254" y="0"/>
                    <a:pt x="2212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241" cy="496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69746" y="546632"/>
            <a:ext cx="2374380" cy="886364"/>
            <a:chOff x="0" y="0"/>
            <a:chExt cx="3165840" cy="118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539710" y="6188025"/>
            <a:ext cx="10529003" cy="3679875"/>
            <a:chOff x="0" y="0"/>
            <a:chExt cx="2773071" cy="9691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3071" cy="969185"/>
            </a:xfrm>
            <a:custGeom>
              <a:avLst/>
              <a:gdLst/>
              <a:ahLst/>
              <a:cxnLst/>
              <a:rect r="r" b="b" t="t" l="l"/>
              <a:pathLst>
                <a:path h="969185" w="2773071">
                  <a:moveTo>
                    <a:pt x="37500" y="0"/>
                  </a:moveTo>
                  <a:lnTo>
                    <a:pt x="2735571" y="0"/>
                  </a:lnTo>
                  <a:cubicBezTo>
                    <a:pt x="2745516" y="0"/>
                    <a:pt x="2755055" y="3951"/>
                    <a:pt x="2762087" y="10984"/>
                  </a:cubicBezTo>
                  <a:cubicBezTo>
                    <a:pt x="2769120" y="18016"/>
                    <a:pt x="2773071" y="27554"/>
                    <a:pt x="2773071" y="37500"/>
                  </a:cubicBezTo>
                  <a:lnTo>
                    <a:pt x="2773071" y="931685"/>
                  </a:lnTo>
                  <a:cubicBezTo>
                    <a:pt x="2773071" y="941631"/>
                    <a:pt x="2769120" y="951169"/>
                    <a:pt x="2762087" y="958202"/>
                  </a:cubicBezTo>
                  <a:cubicBezTo>
                    <a:pt x="2755055" y="965234"/>
                    <a:pt x="2745516" y="969185"/>
                    <a:pt x="2735571" y="969185"/>
                  </a:cubicBezTo>
                  <a:lnTo>
                    <a:pt x="37500" y="969185"/>
                  </a:lnTo>
                  <a:cubicBezTo>
                    <a:pt x="27554" y="969185"/>
                    <a:pt x="18016" y="965234"/>
                    <a:pt x="10984" y="958202"/>
                  </a:cubicBezTo>
                  <a:cubicBezTo>
                    <a:pt x="3951" y="951169"/>
                    <a:pt x="0" y="941631"/>
                    <a:pt x="0" y="931685"/>
                  </a:cubicBezTo>
                  <a:lnTo>
                    <a:pt x="0" y="37500"/>
                  </a:lnTo>
                  <a:cubicBezTo>
                    <a:pt x="0" y="27554"/>
                    <a:pt x="3951" y="18016"/>
                    <a:pt x="10984" y="10984"/>
                  </a:cubicBezTo>
                  <a:cubicBezTo>
                    <a:pt x="18016" y="3951"/>
                    <a:pt x="27554" y="0"/>
                    <a:pt x="37500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9525"/>
              <a:ext cx="2773071" cy="9596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67973" y="2031534"/>
            <a:ext cx="11085112" cy="3842166"/>
            <a:chOff x="0" y="0"/>
            <a:chExt cx="2919536" cy="10119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19536" cy="1011929"/>
            </a:xfrm>
            <a:custGeom>
              <a:avLst/>
              <a:gdLst/>
              <a:ahLst/>
              <a:cxnLst/>
              <a:rect r="r" b="b" t="t" l="l"/>
              <a:pathLst>
                <a:path h="1011929" w="2919536">
                  <a:moveTo>
                    <a:pt x="35619" y="0"/>
                  </a:moveTo>
                  <a:lnTo>
                    <a:pt x="2883917" y="0"/>
                  </a:lnTo>
                  <a:cubicBezTo>
                    <a:pt x="2903588" y="0"/>
                    <a:pt x="2919536" y="15947"/>
                    <a:pt x="2919536" y="35619"/>
                  </a:cubicBezTo>
                  <a:lnTo>
                    <a:pt x="2919536" y="976310"/>
                  </a:lnTo>
                  <a:cubicBezTo>
                    <a:pt x="2919536" y="995982"/>
                    <a:pt x="2903588" y="1011929"/>
                    <a:pt x="2883917" y="1011929"/>
                  </a:cubicBezTo>
                  <a:lnTo>
                    <a:pt x="35619" y="1011929"/>
                  </a:lnTo>
                  <a:cubicBezTo>
                    <a:pt x="15947" y="1011929"/>
                    <a:pt x="0" y="995982"/>
                    <a:pt x="0" y="976310"/>
                  </a:cubicBezTo>
                  <a:lnTo>
                    <a:pt x="0" y="35619"/>
                  </a:lnTo>
                  <a:cubicBezTo>
                    <a:pt x="0" y="15947"/>
                    <a:pt x="15947" y="0"/>
                    <a:pt x="35619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2919536" cy="1002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43464" y="5405175"/>
            <a:ext cx="96988" cy="1662689"/>
            <a:chOff x="0" y="0"/>
            <a:chExt cx="25544" cy="4379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44" cy="437910"/>
            </a:xfrm>
            <a:custGeom>
              <a:avLst/>
              <a:gdLst/>
              <a:ahLst/>
              <a:cxnLst/>
              <a:rect r="r" b="b" t="t" l="l"/>
              <a:pathLst>
                <a:path h="437910" w="25544">
                  <a:moveTo>
                    <a:pt x="12772" y="0"/>
                  </a:moveTo>
                  <a:lnTo>
                    <a:pt x="12772" y="0"/>
                  </a:lnTo>
                  <a:cubicBezTo>
                    <a:pt x="19826" y="0"/>
                    <a:pt x="25544" y="5718"/>
                    <a:pt x="25544" y="12772"/>
                  </a:cubicBezTo>
                  <a:lnTo>
                    <a:pt x="25544" y="425138"/>
                  </a:lnTo>
                  <a:cubicBezTo>
                    <a:pt x="25544" y="432192"/>
                    <a:pt x="19826" y="437910"/>
                    <a:pt x="12772" y="437910"/>
                  </a:cubicBezTo>
                  <a:lnTo>
                    <a:pt x="12772" y="437910"/>
                  </a:lnTo>
                  <a:cubicBezTo>
                    <a:pt x="5718" y="437910"/>
                    <a:pt x="0" y="432192"/>
                    <a:pt x="0" y="425138"/>
                  </a:cubicBezTo>
                  <a:lnTo>
                    <a:pt x="0" y="12772"/>
                  </a:lnTo>
                  <a:cubicBezTo>
                    <a:pt x="0" y="5718"/>
                    <a:pt x="5718" y="0"/>
                    <a:pt x="12772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25544" cy="48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8963003" y="1248683"/>
            <a:ext cx="96988" cy="1662689"/>
            <a:chOff x="0" y="0"/>
            <a:chExt cx="25544" cy="43791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544" cy="437910"/>
            </a:xfrm>
            <a:custGeom>
              <a:avLst/>
              <a:gdLst/>
              <a:ahLst/>
              <a:cxnLst/>
              <a:rect r="r" b="b" t="t" l="l"/>
              <a:pathLst>
                <a:path h="437910" w="25544">
                  <a:moveTo>
                    <a:pt x="12772" y="0"/>
                  </a:moveTo>
                  <a:lnTo>
                    <a:pt x="12772" y="0"/>
                  </a:lnTo>
                  <a:cubicBezTo>
                    <a:pt x="19826" y="0"/>
                    <a:pt x="25544" y="5718"/>
                    <a:pt x="25544" y="12772"/>
                  </a:cubicBezTo>
                  <a:lnTo>
                    <a:pt x="25544" y="425138"/>
                  </a:lnTo>
                  <a:cubicBezTo>
                    <a:pt x="25544" y="432192"/>
                    <a:pt x="19826" y="437910"/>
                    <a:pt x="12772" y="437910"/>
                  </a:cubicBezTo>
                  <a:lnTo>
                    <a:pt x="12772" y="437910"/>
                  </a:lnTo>
                  <a:cubicBezTo>
                    <a:pt x="5718" y="437910"/>
                    <a:pt x="0" y="432192"/>
                    <a:pt x="0" y="425138"/>
                  </a:cubicBezTo>
                  <a:lnTo>
                    <a:pt x="0" y="12772"/>
                  </a:lnTo>
                  <a:cubicBezTo>
                    <a:pt x="0" y="5718"/>
                    <a:pt x="5718" y="0"/>
                    <a:pt x="127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5544" cy="485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91797" y="6188025"/>
            <a:ext cx="7796203" cy="3622725"/>
            <a:chOff x="0" y="0"/>
            <a:chExt cx="1207836" cy="5612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07836" cy="561255"/>
            </a:xfrm>
            <a:custGeom>
              <a:avLst/>
              <a:gdLst/>
              <a:ahLst/>
              <a:cxnLst/>
              <a:rect r="r" b="b" t="t" l="l"/>
              <a:pathLst>
                <a:path h="561255" w="1207836">
                  <a:moveTo>
                    <a:pt x="22840" y="0"/>
                  </a:moveTo>
                  <a:lnTo>
                    <a:pt x="1184996" y="0"/>
                  </a:lnTo>
                  <a:cubicBezTo>
                    <a:pt x="1197610" y="0"/>
                    <a:pt x="1207836" y="10226"/>
                    <a:pt x="1207836" y="22840"/>
                  </a:cubicBezTo>
                  <a:lnTo>
                    <a:pt x="1207836" y="538415"/>
                  </a:lnTo>
                  <a:cubicBezTo>
                    <a:pt x="1207836" y="551029"/>
                    <a:pt x="1197610" y="561255"/>
                    <a:pt x="1184996" y="561255"/>
                  </a:cubicBezTo>
                  <a:lnTo>
                    <a:pt x="22840" y="561255"/>
                  </a:lnTo>
                  <a:cubicBezTo>
                    <a:pt x="10226" y="561255"/>
                    <a:pt x="0" y="551029"/>
                    <a:pt x="0" y="538415"/>
                  </a:cubicBezTo>
                  <a:lnTo>
                    <a:pt x="0" y="22840"/>
                  </a:lnTo>
                  <a:cubicBezTo>
                    <a:pt x="0" y="10226"/>
                    <a:pt x="10226" y="0"/>
                    <a:pt x="2284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5549" r="0" b="-5549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0" y="2031534"/>
            <a:ext cx="7402787" cy="3842166"/>
            <a:chOff x="0" y="0"/>
            <a:chExt cx="1249918" cy="64872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9918" cy="648728"/>
            </a:xfrm>
            <a:custGeom>
              <a:avLst/>
              <a:gdLst/>
              <a:ahLst/>
              <a:cxnLst/>
              <a:rect r="r" b="b" t="t" l="l"/>
              <a:pathLst>
                <a:path h="648728" w="1249918">
                  <a:moveTo>
                    <a:pt x="24054" y="0"/>
                  </a:moveTo>
                  <a:lnTo>
                    <a:pt x="1225864" y="0"/>
                  </a:lnTo>
                  <a:cubicBezTo>
                    <a:pt x="1239148" y="0"/>
                    <a:pt x="1249918" y="10769"/>
                    <a:pt x="1249918" y="24054"/>
                  </a:cubicBezTo>
                  <a:lnTo>
                    <a:pt x="1249918" y="624674"/>
                  </a:lnTo>
                  <a:cubicBezTo>
                    <a:pt x="1249918" y="637958"/>
                    <a:pt x="1239148" y="648728"/>
                    <a:pt x="1225864" y="648728"/>
                  </a:cubicBezTo>
                  <a:lnTo>
                    <a:pt x="24054" y="648728"/>
                  </a:lnTo>
                  <a:cubicBezTo>
                    <a:pt x="10769" y="648728"/>
                    <a:pt x="0" y="637958"/>
                    <a:pt x="0" y="624674"/>
                  </a:cubicBezTo>
                  <a:lnTo>
                    <a:pt x="0" y="24054"/>
                  </a:lnTo>
                  <a:cubicBezTo>
                    <a:pt x="0" y="10769"/>
                    <a:pt x="10769" y="0"/>
                    <a:pt x="24054" y="0"/>
                  </a:cubicBezTo>
                  <a:close/>
                </a:path>
              </a:pathLst>
            </a:custGeom>
            <a:blipFill>
              <a:blip r:embed="rId5"/>
              <a:stretch>
                <a:fillRect l="-2692" t="0" r="-2692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855702" y="400490"/>
            <a:ext cx="15043269" cy="112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 spc="441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天气状态数据实时更新-Open Weather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0614" y="6589813"/>
            <a:ext cx="712962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实时天气查询功能实现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76625" y="7203755"/>
            <a:ext cx="8764704" cy="220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4" indent="-151132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初始化状态：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使用useState钩子初始化search（城市名称）、loading（加载状态）、weatherData（天气数据）和error（错误信息）状态。这样可以在用户输入城市名和获取天气数据时，动态更新页面内容。</a:t>
            </a:r>
          </a:p>
          <a:p>
            <a:pPr algn="l" marL="302264" indent="-151132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处理天气查询：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handleWea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therSearch作为核心函数，通过fetch API向OpenWeather 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API发送请求，获取指定城市的天气数据。该函数会检查用户输入是否为空，如果为空则提示用户输入城市名。请求成功后，解析返回的json数据并更新weatherData状态，显示温度和天气描述。</a:t>
            </a:r>
          </a:p>
          <a:p>
            <a:pPr algn="l" marL="302264" indent="-151132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显示结果与错误处理：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若数据成功获取，页面展示城市名、温度和天气状况。若出现错误（如无效城市名或API请求失败），则显示错误提示。</a:t>
            </a:r>
          </a:p>
          <a:p>
            <a:pPr algn="l">
              <a:lnSpc>
                <a:spcPts val="2240"/>
              </a:lnSpc>
            </a:pP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系统通过如上数据处理机制，保证了天气状态数据的实时更新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084902" y="2362397"/>
            <a:ext cx="7043364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Open Weather数据更新原理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180152" y="2988905"/>
            <a:ext cx="9776783" cy="331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2261" indent="-151130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实时数据提供：</a:t>
            </a:r>
          </a:p>
          <a:p>
            <a:pPr algn="l">
              <a:lnSpc>
                <a:spcPts val="2240"/>
              </a:lnSpc>
            </a:pPr>
            <a:r>
              <a:rPr lang="en-US" sz="1400" b="true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        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Op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enWeather通过API提供实时天气数据。可通过HTTP请求获取特定城市的天气状态，返回的数据包括温度、 湿度、气压、风速、天气描述、云量等信息。所有数据基于UTC时间同步更新，确保用户获得的是最新的天气信息。</a:t>
            </a:r>
          </a:p>
          <a:p>
            <a:pPr algn="l" marL="302261" indent="-151130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数据刷新机制：</a:t>
            </a:r>
          </a:p>
          <a:p>
            <a:pPr algn="l">
              <a:lnSpc>
                <a:spcPts val="2240"/>
              </a:lnSpc>
            </a:pPr>
            <a:r>
              <a:rPr lang="en-US" sz="1400" b="true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        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OpenWeather API的刷新机制通过定期更新天气数据来确保时效性。根据设定的刷新频率，数据源会在特定的时间间隔内更新。对于实时天气查询，API优先提供最新的数据库内容，避免使用过期数据。这一机制确保了天气信息始终反映当前气象状况，同时通过缓存策略优化性能，确保数据同步的准确性和及时性</a:t>
            </a:r>
          </a:p>
          <a:p>
            <a:pPr algn="l" marL="302261" indent="-151130" lvl="1">
              <a:lnSpc>
                <a:spcPts val="2240"/>
              </a:lnSpc>
              <a:buFont typeface="Arial"/>
              <a:buChar char="•"/>
            </a:pPr>
            <a:r>
              <a:rPr lang="en-US" b="true" sz="1400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用户请求与数据同步：</a:t>
            </a:r>
          </a:p>
          <a:p>
            <a:pPr algn="l">
              <a:lnSpc>
                <a:spcPts val="2240"/>
              </a:lnSpc>
            </a:pPr>
            <a:r>
              <a:rPr lang="en-US" sz="1400" b="true">
                <a:solidFill>
                  <a:srgbClr val="000000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        </a:t>
            </a:r>
            <a:r>
              <a:rPr lang="en-US" sz="1400">
                <a:solidFill>
                  <a:srgbClr val="000000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每当用户通过API发起天气请求时，OpenWeather从最新的数据库中获取相应城市的数据，即便是缓存的数据，OpenWeather也会尽量提供最新的更新，确保返回的数据具有时效性和准确性。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928778"/>
            <a:ext cx="16230600" cy="5704023"/>
            <a:chOff x="0" y="0"/>
            <a:chExt cx="4274726" cy="15022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502294"/>
            </a:xfrm>
            <a:custGeom>
              <a:avLst/>
              <a:gdLst/>
              <a:ahLst/>
              <a:cxnLst/>
              <a:rect r="r" b="b" t="t" l="l"/>
              <a:pathLst>
                <a:path h="1502294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77967"/>
                  </a:lnTo>
                  <a:cubicBezTo>
                    <a:pt x="4274726" y="1484419"/>
                    <a:pt x="4272163" y="1490607"/>
                    <a:pt x="4267601" y="1495169"/>
                  </a:cubicBezTo>
                  <a:cubicBezTo>
                    <a:pt x="4263039" y="1499731"/>
                    <a:pt x="4256851" y="1502294"/>
                    <a:pt x="4250399" y="1502294"/>
                  </a:cubicBezTo>
                  <a:lnTo>
                    <a:pt x="24327" y="1502294"/>
                  </a:lnTo>
                  <a:cubicBezTo>
                    <a:pt x="10891" y="1502294"/>
                    <a:pt x="0" y="1491403"/>
                    <a:pt x="0" y="1477967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>
                <a:alpha val="5764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9525"/>
              <a:ext cx="4274726" cy="14927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7342328" y="-3360678"/>
            <a:ext cx="162865" cy="12790121"/>
            <a:chOff x="0" y="0"/>
            <a:chExt cx="42895" cy="33685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95" cy="3368591"/>
            </a:xfrm>
            <a:custGeom>
              <a:avLst/>
              <a:gdLst/>
              <a:ahLst/>
              <a:cxnLst/>
              <a:rect r="r" b="b" t="t" l="l"/>
              <a:pathLst>
                <a:path h="3368591" w="42895">
                  <a:moveTo>
                    <a:pt x="21447" y="0"/>
                  </a:moveTo>
                  <a:lnTo>
                    <a:pt x="21447" y="0"/>
                  </a:lnTo>
                  <a:cubicBezTo>
                    <a:pt x="33292" y="0"/>
                    <a:pt x="42895" y="9602"/>
                    <a:pt x="42895" y="21447"/>
                  </a:cubicBezTo>
                  <a:lnTo>
                    <a:pt x="42895" y="3347144"/>
                  </a:lnTo>
                  <a:cubicBezTo>
                    <a:pt x="42895" y="3352832"/>
                    <a:pt x="40635" y="3358287"/>
                    <a:pt x="36613" y="3362309"/>
                  </a:cubicBezTo>
                  <a:cubicBezTo>
                    <a:pt x="32591" y="3366332"/>
                    <a:pt x="27135" y="3368591"/>
                    <a:pt x="21447" y="3368591"/>
                  </a:cubicBezTo>
                  <a:lnTo>
                    <a:pt x="21447" y="3368591"/>
                  </a:lnTo>
                  <a:cubicBezTo>
                    <a:pt x="15759" y="3368591"/>
                    <a:pt x="10304" y="3366332"/>
                    <a:pt x="6282" y="3362309"/>
                  </a:cubicBezTo>
                  <a:cubicBezTo>
                    <a:pt x="2260" y="3358287"/>
                    <a:pt x="0" y="3352832"/>
                    <a:pt x="0" y="3347144"/>
                  </a:cubicBezTo>
                  <a:lnTo>
                    <a:pt x="0" y="21447"/>
                  </a:lnTo>
                  <a:cubicBezTo>
                    <a:pt x="0" y="15759"/>
                    <a:pt x="2260" y="10304"/>
                    <a:pt x="6282" y="6282"/>
                  </a:cubicBezTo>
                  <a:cubicBezTo>
                    <a:pt x="10304" y="2260"/>
                    <a:pt x="15759" y="0"/>
                    <a:pt x="214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9525"/>
              <a:ext cx="42895" cy="33590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2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62109" y="2112864"/>
            <a:ext cx="10513423" cy="6965143"/>
          </a:xfrm>
          <a:custGeom>
            <a:avLst/>
            <a:gdLst/>
            <a:ahLst/>
            <a:cxnLst/>
            <a:rect r="r" b="b" t="t" l="l"/>
            <a:pathLst>
              <a:path h="6965143" w="10513423">
                <a:moveTo>
                  <a:pt x="0" y="0"/>
                </a:moveTo>
                <a:lnTo>
                  <a:pt x="10513423" y="0"/>
                </a:lnTo>
                <a:lnTo>
                  <a:pt x="10513423" y="6965143"/>
                </a:lnTo>
                <a:lnTo>
                  <a:pt x="0" y="6965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914282" y="1593175"/>
            <a:ext cx="2671206" cy="267120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7CD9FF">
                    <a:alpha val="100000"/>
                  </a:srgbClr>
                </a:gs>
                <a:gs pos="50000">
                  <a:srgbClr val="36BEE1">
                    <a:alpha val="100000"/>
                  </a:srgbClr>
                </a:gs>
                <a:gs pos="100000">
                  <a:srgbClr val="2CBCE1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95192" lIns="95192" bIns="95192" rIns="95192"/>
            <a:lstStyle/>
            <a:p>
              <a:pPr algn="ctr" marL="0" indent="0" lvl="0">
                <a:lnSpc>
                  <a:spcPts val="462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89314" y="2185461"/>
            <a:ext cx="2921143" cy="1577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18"/>
              </a:lnSpc>
            </a:pPr>
            <a:r>
              <a:rPr lang="en-US" sz="10925">
                <a:solidFill>
                  <a:srgbClr val="FFFFFF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5851" y="4627515"/>
            <a:ext cx="6566258" cy="136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45"/>
              </a:lnSpc>
            </a:pPr>
            <a:r>
              <a:rPr lang="en-US" sz="9099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研究成果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5851" y="6601505"/>
            <a:ext cx="8278059" cy="271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72"/>
              </a:lnSpc>
            </a:pPr>
            <a:r>
              <a:rPr lang="en-US" sz="1974">
                <a:solidFill>
                  <a:srgbClr val="0D104D">
                    <a:alpha val="38824"/>
                  </a:srgbClr>
                </a:solidFill>
                <a:latin typeface="字由点字美玲体"/>
                <a:ea typeface="字由点字美玲体"/>
                <a:cs typeface="字由点字美玲体"/>
                <a:sym typeface="字由点字美玲体"/>
              </a:rPr>
              <a:t>RESEARCH RESULTS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995851" y="8445758"/>
            <a:ext cx="374087" cy="37408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5B9CFF">
                    <a:alpha val="100000"/>
                  </a:srgbClr>
                </a:gs>
                <a:gs pos="50000">
                  <a:srgbClr val="3C6EFF">
                    <a:alpha val="100000"/>
                  </a:srgbClr>
                </a:gs>
                <a:gs pos="100000">
                  <a:srgbClr val="3567FF">
                    <a:alpha val="100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4724" lIns="54724" bIns="54724" rIns="54724"/>
            <a:lstStyle/>
            <a:p>
              <a:pPr algn="ctr" marL="0" indent="0" lvl="0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92636" y="-271853"/>
            <a:ext cx="167978" cy="1704849"/>
            <a:chOff x="0" y="0"/>
            <a:chExt cx="44241" cy="449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41" cy="449014"/>
            </a:xfrm>
            <a:custGeom>
              <a:avLst/>
              <a:gdLst/>
              <a:ahLst/>
              <a:cxnLst/>
              <a:rect r="r" b="b" t="t" l="l"/>
              <a:pathLst>
                <a:path h="449014" w="44241">
                  <a:moveTo>
                    <a:pt x="22121" y="0"/>
                  </a:moveTo>
                  <a:lnTo>
                    <a:pt x="22121" y="0"/>
                  </a:lnTo>
                  <a:cubicBezTo>
                    <a:pt x="34337" y="0"/>
                    <a:pt x="44241" y="9904"/>
                    <a:pt x="44241" y="22121"/>
                  </a:cubicBezTo>
                  <a:lnTo>
                    <a:pt x="44241" y="426893"/>
                  </a:lnTo>
                  <a:cubicBezTo>
                    <a:pt x="44241" y="432760"/>
                    <a:pt x="41911" y="438386"/>
                    <a:pt x="37762" y="442535"/>
                  </a:cubicBezTo>
                  <a:cubicBezTo>
                    <a:pt x="33614" y="446683"/>
                    <a:pt x="27987" y="449014"/>
                    <a:pt x="22121" y="449014"/>
                  </a:cubicBezTo>
                  <a:lnTo>
                    <a:pt x="22121" y="449014"/>
                  </a:lnTo>
                  <a:cubicBezTo>
                    <a:pt x="16254" y="449014"/>
                    <a:pt x="10627" y="446683"/>
                    <a:pt x="6479" y="442535"/>
                  </a:cubicBezTo>
                  <a:cubicBezTo>
                    <a:pt x="2331" y="438386"/>
                    <a:pt x="0" y="432760"/>
                    <a:pt x="0" y="426893"/>
                  </a:cubicBezTo>
                  <a:lnTo>
                    <a:pt x="0" y="22121"/>
                  </a:lnTo>
                  <a:cubicBezTo>
                    <a:pt x="0" y="16254"/>
                    <a:pt x="2331" y="10627"/>
                    <a:pt x="6479" y="6479"/>
                  </a:cubicBezTo>
                  <a:cubicBezTo>
                    <a:pt x="10627" y="2331"/>
                    <a:pt x="16254" y="0"/>
                    <a:pt x="2212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241" cy="496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69746" y="546632"/>
            <a:ext cx="2374380" cy="886364"/>
            <a:chOff x="0" y="0"/>
            <a:chExt cx="3165840" cy="118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798787"/>
            <a:ext cx="7794525" cy="3751115"/>
          </a:xfrm>
          <a:custGeom>
            <a:avLst/>
            <a:gdLst/>
            <a:ahLst/>
            <a:cxnLst/>
            <a:rect r="r" b="b" t="t" l="l"/>
            <a:pathLst>
              <a:path h="3751115" w="7794525">
                <a:moveTo>
                  <a:pt x="0" y="0"/>
                </a:moveTo>
                <a:lnTo>
                  <a:pt x="7794525" y="0"/>
                </a:lnTo>
                <a:lnTo>
                  <a:pt x="7794525" y="3751115"/>
                </a:lnTo>
                <a:lnTo>
                  <a:pt x="0" y="375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1798787"/>
            <a:ext cx="7855738" cy="3751115"/>
          </a:xfrm>
          <a:custGeom>
            <a:avLst/>
            <a:gdLst/>
            <a:ahLst/>
            <a:cxnLst/>
            <a:rect r="r" b="b" t="t" l="l"/>
            <a:pathLst>
              <a:path h="3751115" w="7855738">
                <a:moveTo>
                  <a:pt x="0" y="0"/>
                </a:moveTo>
                <a:lnTo>
                  <a:pt x="7855738" y="0"/>
                </a:lnTo>
                <a:lnTo>
                  <a:pt x="7855738" y="3751115"/>
                </a:lnTo>
                <a:lnTo>
                  <a:pt x="0" y="3751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015099"/>
            <a:ext cx="7794525" cy="3741372"/>
          </a:xfrm>
          <a:custGeom>
            <a:avLst/>
            <a:gdLst/>
            <a:ahLst/>
            <a:cxnLst/>
            <a:rect r="r" b="b" t="t" l="l"/>
            <a:pathLst>
              <a:path h="3741372" w="7794525">
                <a:moveTo>
                  <a:pt x="0" y="0"/>
                </a:moveTo>
                <a:lnTo>
                  <a:pt x="7794525" y="0"/>
                </a:lnTo>
                <a:lnTo>
                  <a:pt x="7794525" y="3741372"/>
                </a:lnTo>
                <a:lnTo>
                  <a:pt x="0" y="37413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6015099"/>
            <a:ext cx="7855738" cy="3751115"/>
          </a:xfrm>
          <a:custGeom>
            <a:avLst/>
            <a:gdLst/>
            <a:ahLst/>
            <a:cxnLst/>
            <a:rect r="r" b="b" t="t" l="l"/>
            <a:pathLst>
              <a:path h="3751115" w="7855738">
                <a:moveTo>
                  <a:pt x="0" y="0"/>
                </a:moveTo>
                <a:lnTo>
                  <a:pt x="7855738" y="0"/>
                </a:lnTo>
                <a:lnTo>
                  <a:pt x="7855738" y="3751115"/>
                </a:lnTo>
                <a:lnTo>
                  <a:pt x="0" y="37511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5702" y="400490"/>
            <a:ext cx="12776319" cy="112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 spc="441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研究结果—系统页面图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E8F2FA">
                <a:alpha val="100000"/>
              </a:srgbClr>
            </a:gs>
            <a:gs pos="33333">
              <a:srgbClr val="EEF8FF">
                <a:alpha val="100000"/>
              </a:srgbClr>
            </a:gs>
            <a:gs pos="66667">
              <a:srgbClr val="D9EBFA">
                <a:alpha val="100000"/>
              </a:srgbClr>
            </a:gs>
            <a:gs pos="100000">
              <a:srgbClr val="C1DEF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92636" y="-271853"/>
            <a:ext cx="167978" cy="1704849"/>
            <a:chOff x="0" y="0"/>
            <a:chExt cx="44241" cy="4490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241" cy="449014"/>
            </a:xfrm>
            <a:custGeom>
              <a:avLst/>
              <a:gdLst/>
              <a:ahLst/>
              <a:cxnLst/>
              <a:rect r="r" b="b" t="t" l="l"/>
              <a:pathLst>
                <a:path h="449014" w="44241">
                  <a:moveTo>
                    <a:pt x="22121" y="0"/>
                  </a:moveTo>
                  <a:lnTo>
                    <a:pt x="22121" y="0"/>
                  </a:lnTo>
                  <a:cubicBezTo>
                    <a:pt x="34337" y="0"/>
                    <a:pt x="44241" y="9904"/>
                    <a:pt x="44241" y="22121"/>
                  </a:cubicBezTo>
                  <a:lnTo>
                    <a:pt x="44241" y="426893"/>
                  </a:lnTo>
                  <a:cubicBezTo>
                    <a:pt x="44241" y="432760"/>
                    <a:pt x="41911" y="438386"/>
                    <a:pt x="37762" y="442535"/>
                  </a:cubicBezTo>
                  <a:cubicBezTo>
                    <a:pt x="33614" y="446683"/>
                    <a:pt x="27987" y="449014"/>
                    <a:pt x="22121" y="449014"/>
                  </a:cubicBezTo>
                  <a:lnTo>
                    <a:pt x="22121" y="449014"/>
                  </a:lnTo>
                  <a:cubicBezTo>
                    <a:pt x="16254" y="449014"/>
                    <a:pt x="10627" y="446683"/>
                    <a:pt x="6479" y="442535"/>
                  </a:cubicBezTo>
                  <a:cubicBezTo>
                    <a:pt x="2331" y="438386"/>
                    <a:pt x="0" y="432760"/>
                    <a:pt x="0" y="426893"/>
                  </a:cubicBezTo>
                  <a:lnTo>
                    <a:pt x="0" y="22121"/>
                  </a:lnTo>
                  <a:cubicBezTo>
                    <a:pt x="0" y="16254"/>
                    <a:pt x="2331" y="10627"/>
                    <a:pt x="6479" y="6479"/>
                  </a:cubicBezTo>
                  <a:cubicBezTo>
                    <a:pt x="10627" y="2331"/>
                    <a:pt x="16254" y="0"/>
                    <a:pt x="22121" y="0"/>
                  </a:cubicBezTo>
                  <a:close/>
                </a:path>
              </a:pathLst>
            </a:custGeom>
            <a:solidFill>
              <a:srgbClr val="4478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4241" cy="496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9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69746" y="546632"/>
            <a:ext cx="2374380" cy="886364"/>
            <a:chOff x="0" y="0"/>
            <a:chExt cx="3165840" cy="1181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632820" y="0"/>
              <a:ext cx="1533020" cy="1181819"/>
            </a:xfrm>
            <a:custGeom>
              <a:avLst/>
              <a:gdLst/>
              <a:ahLst/>
              <a:cxnLst/>
              <a:rect r="r" b="b" t="t" l="l"/>
              <a:pathLst>
                <a:path h="1181819" w="1533020">
                  <a:moveTo>
                    <a:pt x="0" y="0"/>
                  </a:moveTo>
                  <a:lnTo>
                    <a:pt x="1533020" y="0"/>
                  </a:lnTo>
                  <a:lnTo>
                    <a:pt x="1533020" y="1181819"/>
                  </a:lnTo>
                  <a:lnTo>
                    <a:pt x="0" y="11818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184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748880"/>
            <a:ext cx="16230600" cy="787184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55702" y="400490"/>
            <a:ext cx="12776319" cy="1123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499" spc="441">
                <a:solidFill>
                  <a:srgbClr val="0D104D"/>
                </a:solidFill>
                <a:latin typeface="可画风暴黑-简"/>
                <a:ea typeface="可画风暴黑-简"/>
                <a:cs typeface="可画风暴黑-简"/>
                <a:sym typeface="可画风暴黑-简"/>
              </a:rPr>
              <a:t>研究结果—Triplo智能助手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DAGj1msEu6w</dc:identifier>
  <dcterms:modified xsi:type="dcterms:W3CDTF">2011-08-01T06:04:30Z</dcterms:modified>
  <cp:revision>1</cp:revision>
  <dc:title>科技风 副本</dc:title>
</cp:coreProperties>
</file>